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70" r:id="rId2"/>
  </p:sldMasterIdLst>
  <p:notesMasterIdLst>
    <p:notesMasterId r:id="rId31"/>
  </p:notesMasterIdLst>
  <p:sldIdLst>
    <p:sldId id="256" r:id="rId3"/>
    <p:sldId id="313" r:id="rId4"/>
    <p:sldId id="257" r:id="rId5"/>
    <p:sldId id="258" r:id="rId6"/>
    <p:sldId id="306" r:id="rId7"/>
    <p:sldId id="305" r:id="rId8"/>
    <p:sldId id="303" r:id="rId9"/>
    <p:sldId id="304" r:id="rId10"/>
    <p:sldId id="260" r:id="rId11"/>
    <p:sldId id="261" r:id="rId12"/>
    <p:sldId id="262" r:id="rId13"/>
    <p:sldId id="263" r:id="rId14"/>
    <p:sldId id="264" r:id="rId15"/>
    <p:sldId id="265" r:id="rId16"/>
    <p:sldId id="276" r:id="rId17"/>
    <p:sldId id="288" r:id="rId18"/>
    <p:sldId id="279" r:id="rId19"/>
    <p:sldId id="282" r:id="rId20"/>
    <p:sldId id="285" r:id="rId21"/>
    <p:sldId id="301" r:id="rId22"/>
    <p:sldId id="302" r:id="rId23"/>
    <p:sldId id="307" r:id="rId24"/>
    <p:sldId id="312" r:id="rId25"/>
    <p:sldId id="308" r:id="rId26"/>
    <p:sldId id="311" r:id="rId27"/>
    <p:sldId id="310" r:id="rId28"/>
    <p:sldId id="309" r:id="rId29"/>
    <p:sldId id="271" r:id="rId30"/>
  </p:sldIdLst>
  <p:sldSz cx="14630400" cy="8229600"/>
  <p:notesSz cx="8229600" cy="14630400"/>
  <p:embeddedFontLst>
    <p:embeddedFont>
      <p:font typeface="Segoe UI" panose="020B0502040204020203" pitchFamily="34" charset="0"/>
      <p:regular r:id="rId32"/>
      <p:bold r:id="rId33"/>
      <p:italic r:id="rId34"/>
      <p:boldItalic r:id="rId35"/>
    </p:embeddedFont>
  </p:embeddedFontLst>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6" d="100"/>
          <a:sy n="76" d="100"/>
        </p:scale>
        <p:origin x="1302" y="576"/>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04:48.463"/>
    </inkml:context>
    <inkml:brush xml:id="br0">
      <inkml:brushProperty name="width" value="0.35" units="cm"/>
      <inkml:brushProperty name="height" value="0.35" units="cm"/>
      <inkml:brushProperty name="color" value="#FFFFFF"/>
    </inkml:brush>
  </inkml:definitions>
  <inkml:trace contextRef="#ctx0" brushRef="#br0">4162 0 24492,'-4161'0'0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04:59.816"/>
    </inkml:context>
    <inkml:brush xml:id="br0">
      <inkml:brushProperty name="width" value="0.35" units="cm"/>
      <inkml:brushProperty name="height" value="0.35" units="cm"/>
      <inkml:brushProperty name="color" value="#FFFFFF"/>
    </inkml:brush>
  </inkml:definitions>
  <inkml:trace contextRef="#ctx0" brushRef="#br0">0 0 24510,'4578'0'0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1.4013E-45" units="1/dev"/>
        </inkml:channelProperties>
      </inkml:inkSource>
      <inkml:timestamp xml:id="ts0" timeString="2025-11-18T03:05:06.786"/>
    </inkml:context>
    <inkml:brush xml:id="br0">
      <inkml:brushProperty name="width" value="0.35" units="cm"/>
      <inkml:brushProperty name="height" value="0.35" units="cm"/>
      <inkml:brushProperty name="color" value="#FFFFFF"/>
    </inkml:brush>
  </inkml:definitions>
  <inkml:trace contextRef="#ctx0" brushRef="#br0">0 0 24461,'4356'0'0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410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44DB2-431B-99DF-1BCE-356EDC1F1A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18F3C1-7962-FDC6-0FA6-01AF12F6D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C5941B-473C-4AA2-CD48-BC70A8BD26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A6BB956-D9C0-79CC-DA65-F067B6597999}"/>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76252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864E7-6202-7F4C-4498-9E183B510F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25E4BA-628C-3FB2-E58B-E772D1B7F4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D36030-62D8-8A97-7598-4248143081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FEC0624-4AA4-66C2-C4C1-14CDA6B0C7B2}"/>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99689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p>
            <a:endParaRP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p>
            <a:endParaRP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5710F-24CB-EF53-C5E0-C2615752ABFF}"/>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922BBDE6-2E06-8E9B-CCC4-91EB6BC160E2}"/>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5F61FD7-D830-32E8-CA06-5551E0237181}"/>
              </a:ext>
            </a:extLst>
          </p:cNvPr>
          <p:cNvSpPr>
            <a:spLocks noGrp="1"/>
          </p:cNvSpPr>
          <p:nvPr>
            <p:ph type="dt" sz="half" idx="10"/>
          </p:nvPr>
        </p:nvSpPr>
        <p:spPr/>
        <p:txBody>
          <a:bodyPr/>
          <a:lstStyle/>
          <a:p>
            <a:fld id="{01B07A12-9D07-4D8D-9F4E-0FD25CB7A6A7}" type="datetimeFigureOut">
              <a:rPr lang="en-IN" smtClean="0"/>
              <a:t>19-11-2025</a:t>
            </a:fld>
            <a:endParaRPr lang="en-IN"/>
          </a:p>
        </p:txBody>
      </p:sp>
      <p:sp>
        <p:nvSpPr>
          <p:cNvPr id="5" name="Footer Placeholder 4">
            <a:extLst>
              <a:ext uri="{FF2B5EF4-FFF2-40B4-BE49-F238E27FC236}">
                <a16:creationId xmlns:a16="http://schemas.microsoft.com/office/drawing/2014/main" id="{D1BD16A3-044F-8B65-996E-F9B4212E82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9E47FE-13B4-895C-002D-0CDA729C7D53}"/>
              </a:ext>
            </a:extLst>
          </p:cNvPr>
          <p:cNvSpPr>
            <a:spLocks noGrp="1"/>
          </p:cNvSpPr>
          <p:nvPr>
            <p:ph type="sldNum" sz="quarter" idx="12"/>
          </p:nvPr>
        </p:nvSpPr>
        <p:spPr/>
        <p:txBody>
          <a:bodyPr/>
          <a:lstStyle/>
          <a:p>
            <a:fld id="{52C72C10-5F9A-4AEE-8190-FBCF5D5C80DB}" type="slidenum">
              <a:rPr lang="en-IN" smtClean="0"/>
              <a:t>‹#›</a:t>
            </a:fld>
            <a:endParaRPr lang="en-IN"/>
          </a:p>
        </p:txBody>
      </p:sp>
    </p:spTree>
    <p:extLst>
      <p:ext uri="{BB962C8B-B14F-4D97-AF65-F5344CB8AC3E}">
        <p14:creationId xmlns:p14="http://schemas.microsoft.com/office/powerpoint/2010/main" val="3796363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092739-3A8A-EAE2-9E0E-62718E5B250A}"/>
              </a:ext>
            </a:extLst>
          </p:cNvPr>
          <p:cNvSpPr>
            <a:spLocks noGrp="1"/>
          </p:cNvSpPr>
          <p:nvPr>
            <p:ph type="dt" sz="half" idx="10"/>
          </p:nvPr>
        </p:nvSpPr>
        <p:spPr/>
        <p:txBody>
          <a:bodyPr/>
          <a:lstStyle/>
          <a:p>
            <a:fld id="{01B07A12-9D07-4D8D-9F4E-0FD25CB7A6A7}" type="datetimeFigureOut">
              <a:rPr lang="en-IN" smtClean="0"/>
              <a:t>19-11-2025</a:t>
            </a:fld>
            <a:endParaRPr lang="en-IN"/>
          </a:p>
        </p:txBody>
      </p:sp>
      <p:sp>
        <p:nvSpPr>
          <p:cNvPr id="3" name="Footer Placeholder 2">
            <a:extLst>
              <a:ext uri="{FF2B5EF4-FFF2-40B4-BE49-F238E27FC236}">
                <a16:creationId xmlns:a16="http://schemas.microsoft.com/office/drawing/2014/main" id="{72E3B6B9-91E7-2788-3D8D-75C322EE0D9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6B000FD-6AE4-6137-C429-90B8858CE945}"/>
              </a:ext>
            </a:extLst>
          </p:cNvPr>
          <p:cNvSpPr>
            <a:spLocks noGrp="1"/>
          </p:cNvSpPr>
          <p:nvPr>
            <p:ph type="sldNum" sz="quarter" idx="12"/>
          </p:nvPr>
        </p:nvSpPr>
        <p:spPr/>
        <p:txBody>
          <a:bodyPr/>
          <a:lstStyle/>
          <a:p>
            <a:fld id="{52C72C10-5F9A-4AEE-8190-FBCF5D5C80DB}" type="slidenum">
              <a:rPr lang="en-IN" smtClean="0"/>
              <a:t>‹#›</a:t>
            </a:fld>
            <a:endParaRPr lang="en-IN"/>
          </a:p>
        </p:txBody>
      </p:sp>
    </p:spTree>
    <p:extLst>
      <p:ext uri="{BB962C8B-B14F-4D97-AF65-F5344CB8AC3E}">
        <p14:creationId xmlns:p14="http://schemas.microsoft.com/office/powerpoint/2010/main" val="4288818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txBody>
          <a:bodyPr/>
          <a:lstStyle/>
          <a:p>
            <a:endParaRPr/>
          </a:p>
        </p:txBody>
      </p:sp>
      <p:sp>
        <p:nvSpPr>
          <p:cNvPr id="3" name="Shape 1"/>
          <p:cNvSpPr/>
          <p:nvPr/>
        </p:nvSpPr>
        <p:spPr>
          <a:xfrm>
            <a:off x="0" y="0"/>
            <a:ext cx="14630400" cy="8229600"/>
          </a:xfrm>
          <a:prstGeom prst="rect">
            <a:avLst/>
          </a:prstGeom>
          <a:solidFill>
            <a:srgbClr val="FFFCFA"/>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txBody>
          <a:bodyPr/>
          <a:lstStyle/>
          <a:p>
            <a:endParaRPr/>
          </a:p>
        </p:txBody>
      </p:sp>
      <p:sp>
        <p:nvSpPr>
          <p:cNvPr id="3" name="Shape 1"/>
          <p:cNvSpPr/>
          <p:nvPr/>
        </p:nvSpPr>
        <p:spPr>
          <a:xfrm>
            <a:off x="0" y="0"/>
            <a:ext cx="14630400" cy="8229600"/>
          </a:xfrm>
          <a:prstGeom prst="rect">
            <a:avLst/>
          </a:prstGeom>
          <a:solidFill>
            <a:srgbClr val="FFFCFA"/>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txBody>
          <a:bodyPr/>
          <a:lstStyle/>
          <a:p>
            <a:endParaRPr/>
          </a:p>
        </p:txBody>
      </p:sp>
      <p:sp>
        <p:nvSpPr>
          <p:cNvPr id="3" name="Shape 1"/>
          <p:cNvSpPr/>
          <p:nvPr/>
        </p:nvSpPr>
        <p:spPr>
          <a:xfrm>
            <a:off x="0" y="0"/>
            <a:ext cx="14630400" cy="8229600"/>
          </a:xfrm>
          <a:prstGeom prst="rect">
            <a:avLst/>
          </a:prstGeom>
          <a:solidFill>
            <a:srgbClr val="FFFCFA"/>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txBody>
          <a:bodyPr/>
          <a:lstStyle/>
          <a:p>
            <a:endParaRPr/>
          </a:p>
        </p:txBody>
      </p:sp>
      <p:sp>
        <p:nvSpPr>
          <p:cNvPr id="3" name="Shape 1"/>
          <p:cNvSpPr/>
          <p:nvPr/>
        </p:nvSpPr>
        <p:spPr>
          <a:xfrm>
            <a:off x="0" y="0"/>
            <a:ext cx="14630400" cy="8229600"/>
          </a:xfrm>
          <a:prstGeom prst="rect">
            <a:avLst/>
          </a:prstGeom>
          <a:solidFill>
            <a:srgbClr val="FFFCFA"/>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txBody>
          <a:bodyPr/>
          <a:lstStyle/>
          <a:p>
            <a:endParaRPr/>
          </a:p>
        </p:txBody>
      </p:sp>
      <p:sp>
        <p:nvSpPr>
          <p:cNvPr id="3" name="Shape 1"/>
          <p:cNvSpPr/>
          <p:nvPr/>
        </p:nvSpPr>
        <p:spPr>
          <a:xfrm>
            <a:off x="0" y="0"/>
            <a:ext cx="14630400" cy="8229600"/>
          </a:xfrm>
          <a:prstGeom prst="rect">
            <a:avLst/>
          </a:prstGeom>
          <a:solidFill>
            <a:srgbClr val="FFFCFA"/>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p>
            <a:endParaRP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txBody>
          <a:bodyPr/>
          <a:lstStyle/>
          <a:p>
            <a:endParaRPr/>
          </a:p>
        </p:txBody>
      </p:sp>
      <p:sp>
        <p:nvSpPr>
          <p:cNvPr id="3" name="Shape 1"/>
          <p:cNvSpPr/>
          <p:nvPr/>
        </p:nvSpPr>
        <p:spPr>
          <a:xfrm>
            <a:off x="0" y="0"/>
            <a:ext cx="14630400" cy="8229600"/>
          </a:xfrm>
          <a:prstGeom prst="rect">
            <a:avLst/>
          </a:prstGeom>
          <a:solidFill>
            <a:srgbClr val="FFFCFA"/>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txBody>
          <a:bodyPr/>
          <a:lstStyle/>
          <a:p>
            <a:endParaRPr/>
          </a:p>
        </p:txBody>
      </p:sp>
      <p:sp>
        <p:nvSpPr>
          <p:cNvPr id="3" name="Shape 1"/>
          <p:cNvSpPr/>
          <p:nvPr/>
        </p:nvSpPr>
        <p:spPr>
          <a:xfrm>
            <a:off x="0" y="0"/>
            <a:ext cx="14630400" cy="8229600"/>
          </a:xfrm>
          <a:prstGeom prst="rect">
            <a:avLst/>
          </a:prstGeom>
          <a:solidFill>
            <a:srgbClr val="FFFCFA"/>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txBody>
          <a:bodyPr/>
          <a:lstStyle/>
          <a:p>
            <a:endParaRPr/>
          </a:p>
        </p:txBody>
      </p:sp>
      <p:sp>
        <p:nvSpPr>
          <p:cNvPr id="3" name="Shape 1"/>
          <p:cNvSpPr/>
          <p:nvPr/>
        </p:nvSpPr>
        <p:spPr>
          <a:xfrm>
            <a:off x="0" y="0"/>
            <a:ext cx="14630400" cy="8229600"/>
          </a:xfrm>
          <a:prstGeom prst="rect">
            <a:avLst/>
          </a:prstGeom>
          <a:solidFill>
            <a:srgbClr val="FFFCFA"/>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txBody>
          <a:bodyPr/>
          <a:lstStyle/>
          <a:p>
            <a:endParaRPr/>
          </a:p>
        </p:txBody>
      </p:sp>
      <p:sp>
        <p:nvSpPr>
          <p:cNvPr id="3" name="Shape 1"/>
          <p:cNvSpPr/>
          <p:nvPr/>
        </p:nvSpPr>
        <p:spPr>
          <a:xfrm>
            <a:off x="0" y="0"/>
            <a:ext cx="14630400" cy="8229600"/>
          </a:xfrm>
          <a:prstGeom prst="rect">
            <a:avLst/>
          </a:prstGeom>
          <a:solidFill>
            <a:srgbClr val="FFFCFA"/>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p>
            <a:endParaRP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p>
            <a:endParaRP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p>
            <a:endParaRP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p>
            <a:endParaRP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p>
            <a:endParaRP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p>
            <a:endParaRP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p>
            <a:endParaRP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1" r:id="rId12"/>
    <p:sldLayoutId id="2147483672" r:id="rId1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1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sv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customXml" Target="../ink/ink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4F9164-E69D-6BF7-D309-AFF9FBE4E492}"/>
              </a:ext>
            </a:extLst>
          </p:cNvPr>
          <p:cNvSpPr/>
          <p:nvPr/>
        </p:nvSpPr>
        <p:spPr>
          <a:xfrm>
            <a:off x="-1" y="158292"/>
            <a:ext cx="11204089" cy="166435"/>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160"/>
          </a:p>
        </p:txBody>
      </p:sp>
      <p:sp>
        <p:nvSpPr>
          <p:cNvPr id="6" name="Rectangle 5">
            <a:extLst>
              <a:ext uri="{FF2B5EF4-FFF2-40B4-BE49-F238E27FC236}">
                <a16:creationId xmlns:a16="http://schemas.microsoft.com/office/drawing/2014/main" id="{8B2522E5-3BD7-33DC-6701-295102DC9A13}"/>
              </a:ext>
            </a:extLst>
          </p:cNvPr>
          <p:cNvSpPr/>
          <p:nvPr/>
        </p:nvSpPr>
        <p:spPr>
          <a:xfrm>
            <a:off x="1" y="0"/>
            <a:ext cx="11204089" cy="17914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160">
              <a:solidFill>
                <a:srgbClr val="002060"/>
              </a:solidFill>
            </a:endParaRPr>
          </a:p>
        </p:txBody>
      </p:sp>
      <p:pic>
        <p:nvPicPr>
          <p:cNvPr id="8" name="Picture 7">
            <a:extLst>
              <a:ext uri="{FF2B5EF4-FFF2-40B4-BE49-F238E27FC236}">
                <a16:creationId xmlns:a16="http://schemas.microsoft.com/office/drawing/2014/main" id="{234A5F25-E69B-7A5F-63D2-095500A02C34}"/>
              </a:ext>
            </a:extLst>
          </p:cNvPr>
          <p:cNvPicPr>
            <a:picLocks noChangeAspect="1"/>
          </p:cNvPicPr>
          <p:nvPr/>
        </p:nvPicPr>
        <p:blipFill>
          <a:blip r:embed="rId2"/>
          <a:stretch>
            <a:fillRect/>
          </a:stretch>
        </p:blipFill>
        <p:spPr>
          <a:xfrm>
            <a:off x="11879737" y="694198"/>
            <a:ext cx="2190827" cy="2211301"/>
          </a:xfrm>
          <a:prstGeom prst="rect">
            <a:avLst/>
          </a:prstGeom>
        </p:spPr>
      </p:pic>
      <p:pic>
        <p:nvPicPr>
          <p:cNvPr id="10" name="Picture 9">
            <a:extLst>
              <a:ext uri="{FF2B5EF4-FFF2-40B4-BE49-F238E27FC236}">
                <a16:creationId xmlns:a16="http://schemas.microsoft.com/office/drawing/2014/main" id="{BFD8E824-34E1-0B92-EA87-B0775675360B}"/>
              </a:ext>
            </a:extLst>
          </p:cNvPr>
          <p:cNvPicPr>
            <a:picLocks noChangeAspect="1"/>
          </p:cNvPicPr>
          <p:nvPr/>
        </p:nvPicPr>
        <p:blipFill>
          <a:blip r:embed="rId3"/>
          <a:stretch>
            <a:fillRect/>
          </a:stretch>
        </p:blipFill>
        <p:spPr>
          <a:xfrm>
            <a:off x="33586" y="687501"/>
            <a:ext cx="2477045" cy="2217998"/>
          </a:xfrm>
          <a:prstGeom prst="rect">
            <a:avLst/>
          </a:prstGeom>
        </p:spPr>
      </p:pic>
      <p:pic>
        <p:nvPicPr>
          <p:cNvPr id="14" name="Picture 13">
            <a:extLst>
              <a:ext uri="{FF2B5EF4-FFF2-40B4-BE49-F238E27FC236}">
                <a16:creationId xmlns:a16="http://schemas.microsoft.com/office/drawing/2014/main" id="{623A5D26-9774-913D-DE9E-0093F6E494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9397" y="-139052"/>
            <a:ext cx="5015761" cy="944425"/>
          </a:xfrm>
          <a:prstGeom prst="rect">
            <a:avLst/>
          </a:prstGeom>
        </p:spPr>
      </p:pic>
      <p:sp>
        <p:nvSpPr>
          <p:cNvPr id="16" name="TextBox 15">
            <a:extLst>
              <a:ext uri="{FF2B5EF4-FFF2-40B4-BE49-F238E27FC236}">
                <a16:creationId xmlns:a16="http://schemas.microsoft.com/office/drawing/2014/main" id="{2B58E56F-7286-2C0B-D6DF-26F05AA5D7E3}"/>
              </a:ext>
            </a:extLst>
          </p:cNvPr>
          <p:cNvSpPr txBox="1"/>
          <p:nvPr/>
        </p:nvSpPr>
        <p:spPr>
          <a:xfrm>
            <a:off x="5013096" y="732550"/>
            <a:ext cx="7326773" cy="535531"/>
          </a:xfrm>
          <a:prstGeom prst="rect">
            <a:avLst/>
          </a:prstGeom>
          <a:noFill/>
        </p:spPr>
        <p:txBody>
          <a:bodyPr wrap="square">
            <a:spAutoFit/>
          </a:bodyPr>
          <a:lstStyle/>
          <a:p>
            <a:r>
              <a:rPr lang="en-IN" sz="2880" b="1" dirty="0">
                <a:solidFill>
                  <a:schemeClr val="accent2">
                    <a:lumMod val="75000"/>
                  </a:schemeClr>
                </a:solidFill>
                <a:latin typeface="Times New Roman" panose="02020603050405020304" pitchFamily="18" charset="0"/>
                <a:cs typeface="Times New Roman" panose="02020603050405020304" pitchFamily="18" charset="0"/>
              </a:rPr>
              <a:t>JSS </a:t>
            </a:r>
            <a:r>
              <a:rPr lang="en-IN" sz="2880" b="1" dirty="0" err="1">
                <a:solidFill>
                  <a:schemeClr val="accent2">
                    <a:lumMod val="75000"/>
                  </a:schemeClr>
                </a:solidFill>
                <a:latin typeface="Times New Roman" panose="02020603050405020304" pitchFamily="18" charset="0"/>
                <a:cs typeface="Times New Roman" panose="02020603050405020304" pitchFamily="18" charset="0"/>
              </a:rPr>
              <a:t>Mahavidyapeetha</a:t>
            </a:r>
            <a:endParaRPr lang="en-IN" sz="288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6C6D31E5-7B44-1D13-7631-06754216F36C}"/>
              </a:ext>
            </a:extLst>
          </p:cNvPr>
          <p:cNvSpPr txBox="1"/>
          <p:nvPr/>
        </p:nvSpPr>
        <p:spPr>
          <a:xfrm>
            <a:off x="2510632" y="1249639"/>
            <a:ext cx="9369104" cy="609398"/>
          </a:xfrm>
          <a:prstGeom prst="rect">
            <a:avLst/>
          </a:prstGeom>
          <a:noFill/>
        </p:spPr>
        <p:txBody>
          <a:bodyPr wrap="square">
            <a:spAutoFit/>
          </a:bodyPr>
          <a:lstStyle/>
          <a:p>
            <a:r>
              <a:rPr lang="en-IN" sz="3360" b="1" dirty="0">
                <a:latin typeface="Times New Roman" panose="02020603050405020304" pitchFamily="18" charset="0"/>
                <a:cs typeface="Times New Roman" panose="02020603050405020304" pitchFamily="18" charset="0"/>
              </a:rPr>
              <a:t>JSS Academy of Technical Education, Bengaluru</a:t>
            </a:r>
          </a:p>
        </p:txBody>
      </p:sp>
      <p:sp>
        <p:nvSpPr>
          <p:cNvPr id="20" name="TextBox 19">
            <a:extLst>
              <a:ext uri="{FF2B5EF4-FFF2-40B4-BE49-F238E27FC236}">
                <a16:creationId xmlns:a16="http://schemas.microsoft.com/office/drawing/2014/main" id="{B53CE63D-7D21-D602-F599-6BAA5824E664}"/>
              </a:ext>
            </a:extLst>
          </p:cNvPr>
          <p:cNvSpPr txBox="1"/>
          <p:nvPr/>
        </p:nvSpPr>
        <p:spPr>
          <a:xfrm>
            <a:off x="3333511" y="1874425"/>
            <a:ext cx="7581090" cy="535531"/>
          </a:xfrm>
          <a:prstGeom prst="rect">
            <a:avLst/>
          </a:prstGeom>
          <a:noFill/>
        </p:spPr>
        <p:txBody>
          <a:bodyPr wrap="square">
            <a:spAutoFit/>
          </a:bodyPr>
          <a:lstStyle/>
          <a:p>
            <a:r>
              <a:rPr lang="en-IN" sz="2880" b="1" dirty="0">
                <a:latin typeface="Times New Roman" panose="02020603050405020304" pitchFamily="18" charset="0"/>
                <a:cs typeface="Times New Roman" panose="02020603050405020304" pitchFamily="18" charset="0"/>
              </a:rPr>
              <a:t>Master of Computer Applications Department</a:t>
            </a:r>
          </a:p>
        </p:txBody>
      </p:sp>
      <p:sp>
        <p:nvSpPr>
          <p:cNvPr id="22" name="TextBox 21">
            <a:extLst>
              <a:ext uri="{FF2B5EF4-FFF2-40B4-BE49-F238E27FC236}">
                <a16:creationId xmlns:a16="http://schemas.microsoft.com/office/drawing/2014/main" id="{A35A0BF6-279A-E5CF-3B69-4EAA7FB638F8}"/>
              </a:ext>
            </a:extLst>
          </p:cNvPr>
          <p:cNvSpPr txBox="1"/>
          <p:nvPr/>
        </p:nvSpPr>
        <p:spPr>
          <a:xfrm>
            <a:off x="5837112" y="2870124"/>
            <a:ext cx="7326773" cy="535531"/>
          </a:xfrm>
          <a:prstGeom prst="rect">
            <a:avLst/>
          </a:prstGeom>
          <a:noFill/>
        </p:spPr>
        <p:txBody>
          <a:bodyPr wrap="square">
            <a:spAutoFit/>
          </a:bodyPr>
          <a:lstStyle/>
          <a:p>
            <a:r>
              <a:rPr lang="en-IN" sz="2880" b="1" dirty="0">
                <a:latin typeface="Times New Roman" panose="02020603050405020304" pitchFamily="18" charset="0"/>
                <a:cs typeface="Times New Roman" panose="02020603050405020304" pitchFamily="18" charset="0"/>
              </a:rPr>
              <a:t>Project</a:t>
            </a:r>
            <a:r>
              <a:rPr lang="en-IN" sz="2880" dirty="0">
                <a:latin typeface="Times New Roman" panose="02020603050405020304" pitchFamily="18" charset="0"/>
                <a:cs typeface="Times New Roman" panose="02020603050405020304" pitchFamily="18" charset="0"/>
              </a:rPr>
              <a:t> </a:t>
            </a:r>
            <a:r>
              <a:rPr lang="en-IN" sz="2880" b="1" dirty="0">
                <a:latin typeface="Times New Roman" panose="02020603050405020304" pitchFamily="18" charset="0"/>
                <a:cs typeface="Times New Roman" panose="02020603050405020304" pitchFamily="18" charset="0"/>
              </a:rPr>
              <a:t>Title</a:t>
            </a:r>
          </a:p>
        </p:txBody>
      </p:sp>
      <p:sp>
        <p:nvSpPr>
          <p:cNvPr id="24" name="TextBox 23">
            <a:extLst>
              <a:ext uri="{FF2B5EF4-FFF2-40B4-BE49-F238E27FC236}">
                <a16:creationId xmlns:a16="http://schemas.microsoft.com/office/drawing/2014/main" id="{CD4DB249-8416-8BAC-D9C4-BDEB41FB71F8}"/>
              </a:ext>
            </a:extLst>
          </p:cNvPr>
          <p:cNvSpPr txBox="1"/>
          <p:nvPr/>
        </p:nvSpPr>
        <p:spPr>
          <a:xfrm>
            <a:off x="3185328" y="3434932"/>
            <a:ext cx="10075786" cy="830997"/>
          </a:xfrm>
          <a:prstGeom prst="rect">
            <a:avLst/>
          </a:prstGeom>
          <a:noFill/>
        </p:spPr>
        <p:txBody>
          <a:bodyPr wrap="square">
            <a:spAutoFit/>
          </a:bodyPr>
          <a:lstStyle/>
          <a:p>
            <a:pPr algn="ctr"/>
            <a:r>
              <a:rPr lang="en-US" sz="2400">
                <a:latin typeface="Times New Roman" panose="02020603050405020304" pitchFamily="18" charset="0"/>
                <a:cs typeface="Times New Roman" panose="02020603050405020304" pitchFamily="18" charset="0"/>
              </a:rPr>
              <a:t>“A Parallel Hybrid Model For 5G Network Congestion Control Based On Using Machine Learning Approach”</a:t>
            </a:r>
            <a:endParaRPr lang="en-IN" sz="216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9B84E969-FD51-018C-180E-B8365D108AA8}"/>
              </a:ext>
            </a:extLst>
          </p:cNvPr>
          <p:cNvSpPr txBox="1"/>
          <p:nvPr/>
        </p:nvSpPr>
        <p:spPr>
          <a:xfrm>
            <a:off x="5837112" y="4322397"/>
            <a:ext cx="7326773" cy="535531"/>
          </a:xfrm>
          <a:prstGeom prst="rect">
            <a:avLst/>
          </a:prstGeom>
          <a:noFill/>
        </p:spPr>
        <p:txBody>
          <a:bodyPr wrap="square">
            <a:spAutoFit/>
          </a:bodyPr>
          <a:lstStyle/>
          <a:p>
            <a:r>
              <a:rPr lang="en-IN" sz="2880" b="1" i="1" dirty="0">
                <a:latin typeface="Times New Roman" panose="02020603050405020304" pitchFamily="18" charset="0"/>
                <a:cs typeface="Times New Roman" panose="02020603050405020304" pitchFamily="18" charset="0"/>
              </a:rPr>
              <a:t>Presented</a:t>
            </a:r>
            <a:r>
              <a:rPr lang="en-IN" sz="2880" b="1" dirty="0">
                <a:latin typeface="Times New Roman" panose="02020603050405020304" pitchFamily="18" charset="0"/>
                <a:cs typeface="Times New Roman" panose="02020603050405020304" pitchFamily="18" charset="0"/>
              </a:rPr>
              <a:t> by:</a:t>
            </a:r>
          </a:p>
        </p:txBody>
      </p:sp>
      <p:sp>
        <p:nvSpPr>
          <p:cNvPr id="27" name="TextBox 26">
            <a:extLst>
              <a:ext uri="{FF2B5EF4-FFF2-40B4-BE49-F238E27FC236}">
                <a16:creationId xmlns:a16="http://schemas.microsoft.com/office/drawing/2014/main" id="{5F73186A-3DCF-B580-1FB9-12118A4FAAB3}"/>
              </a:ext>
            </a:extLst>
          </p:cNvPr>
          <p:cNvSpPr txBox="1"/>
          <p:nvPr/>
        </p:nvSpPr>
        <p:spPr>
          <a:xfrm>
            <a:off x="5934340" y="4845016"/>
            <a:ext cx="7326773" cy="1200329"/>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Name: </a:t>
            </a:r>
            <a:r>
              <a:rPr lang="en-US" sz="2400">
                <a:solidFill>
                  <a:schemeClr val="tx2"/>
                </a:solidFill>
                <a:latin typeface="Times New Roman" panose="02020603050405020304" pitchFamily="18" charset="0"/>
                <a:cs typeface="Times New Roman" panose="02020603050405020304" pitchFamily="18" charset="0"/>
              </a:rPr>
              <a:t>Ankith N</a:t>
            </a:r>
            <a:br>
              <a:rPr lang="en-US" sz="2400" dirty="0">
                <a:latin typeface="Times New Roman" panose="02020603050405020304" pitchFamily="18" charset="0"/>
                <a:cs typeface="Times New Roman" panose="02020603050405020304" pitchFamily="18" charset="0"/>
              </a:rPr>
            </a:br>
            <a:r>
              <a:rPr lang="en-US" sz="2400">
                <a:latin typeface="Times New Roman" panose="02020603050405020304" pitchFamily="18" charset="0"/>
                <a:cs typeface="Times New Roman" panose="02020603050405020304" pitchFamily="18" charset="0"/>
              </a:rPr>
              <a:t>USN: 1JS23MC004</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IV Semester</a:t>
            </a:r>
            <a:endParaRPr lang="en-IN" sz="24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F73AAA63-B267-506A-5744-405E74907823}"/>
              </a:ext>
            </a:extLst>
          </p:cNvPr>
          <p:cNvSpPr txBox="1"/>
          <p:nvPr/>
        </p:nvSpPr>
        <p:spPr>
          <a:xfrm>
            <a:off x="5013096" y="6309432"/>
            <a:ext cx="7326773" cy="535531"/>
          </a:xfrm>
          <a:prstGeom prst="rect">
            <a:avLst/>
          </a:prstGeom>
          <a:noFill/>
        </p:spPr>
        <p:txBody>
          <a:bodyPr wrap="square">
            <a:spAutoFit/>
          </a:bodyPr>
          <a:lstStyle/>
          <a:p>
            <a:r>
              <a:rPr lang="en-IN" sz="2880" b="1" i="1" dirty="0">
                <a:latin typeface="Times New Roman" panose="02020603050405020304" pitchFamily="18" charset="0"/>
                <a:cs typeface="Times New Roman" panose="02020603050405020304" pitchFamily="18" charset="0"/>
              </a:rPr>
              <a:t>Under the supervision </a:t>
            </a:r>
            <a:r>
              <a:rPr lang="en-IN" sz="2880" b="1" i="1">
                <a:latin typeface="Times New Roman" panose="02020603050405020304" pitchFamily="18" charset="0"/>
                <a:cs typeface="Times New Roman" panose="02020603050405020304" pitchFamily="18" charset="0"/>
              </a:rPr>
              <a:t>of:</a:t>
            </a:r>
            <a:endParaRPr lang="en-IN" sz="2880" b="1" i="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7B0B159-1D9A-D502-20C1-17272A9D027F}"/>
              </a:ext>
            </a:extLst>
          </p:cNvPr>
          <p:cNvSpPr txBox="1"/>
          <p:nvPr/>
        </p:nvSpPr>
        <p:spPr>
          <a:xfrm>
            <a:off x="3532560" y="6901431"/>
            <a:ext cx="7325248" cy="923330"/>
          </a:xfrm>
          <a:prstGeom prst="rect">
            <a:avLst/>
          </a:prstGeom>
          <a:noFill/>
        </p:spPr>
        <p:txBody>
          <a:bodyPr wrap="square">
            <a:spAutoFit/>
          </a:bodyPr>
          <a:lstStyle/>
          <a:p>
            <a:pPr algn="ctr" defTabSz="914400"/>
            <a:r>
              <a:rPr lang="en-US" b="1">
                <a:solidFill>
                  <a:srgbClr val="002060"/>
                </a:solidFill>
                <a:latin typeface="Times New Roman" panose="02020603050405020304" pitchFamily="18" charset="0"/>
                <a:cs typeface="Times New Roman" panose="02020603050405020304" pitchFamily="18" charset="0"/>
              </a:rPr>
              <a:t>Dr.ROHITAKSHA K</a:t>
            </a:r>
          </a:p>
          <a:p>
            <a:pPr algn="ctr" defTabSz="914400"/>
            <a:r>
              <a:rPr lang="en-US">
                <a:solidFill>
                  <a:prstClr val="black"/>
                </a:solidFill>
                <a:latin typeface="Segoe UI"/>
              </a:rPr>
              <a:t>Professor and Head Dept. of MCA </a:t>
            </a:r>
          </a:p>
          <a:p>
            <a:pPr algn="ctr" defTabSz="914400"/>
            <a:r>
              <a:rPr lang="en-US">
                <a:solidFill>
                  <a:prstClr val="black"/>
                </a:solidFill>
                <a:latin typeface="Segoe UI"/>
              </a:rPr>
              <a:t>JSS Academy of Technical Education </a:t>
            </a:r>
            <a:endParaRPr lang="en-US"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2338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1403" y="295619"/>
            <a:ext cx="9584650" cy="587097"/>
          </a:xfrm>
          <a:prstGeom prst="rect">
            <a:avLst/>
          </a:prstGeom>
          <a:noFill/>
        </p:spPr>
        <p:txBody>
          <a:bodyPr wrap="none" lIns="0" tIns="0" rIns="0" bIns="0" rtlCol="0" anchor="t"/>
          <a:lstStyle/>
          <a:p>
            <a:pPr>
              <a:lnSpc>
                <a:spcPts val="4600"/>
              </a:lnSpc>
            </a:pPr>
            <a:r>
              <a:rPr lang="en-IN" sz="2800" b="1">
                <a:solidFill>
                  <a:schemeClr val="accent4">
                    <a:lumMod val="50000"/>
                  </a:schemeClr>
                </a:solidFill>
                <a:latin typeface="Times New Roman" panose="02020603050405020304" pitchFamily="18" charset="0"/>
                <a:cs typeface="Times New Roman" panose="02020603050405020304" pitchFamily="18" charset="0"/>
              </a:rPr>
              <a:t>ALGORITHMS:</a:t>
            </a:r>
          </a:p>
          <a:p>
            <a:pPr marL="514350" indent="-514350">
              <a:lnSpc>
                <a:spcPts val="4600"/>
              </a:lnSpc>
              <a:buFont typeface="+mj-lt"/>
              <a:buAutoNum type="arabicPeriod"/>
            </a:pPr>
            <a:r>
              <a:rPr lang="en-US" sz="2800" b="1">
                <a:solidFill>
                  <a:srgbClr val="5C4E3D"/>
                </a:solidFill>
                <a:latin typeface="Times New Roman" panose="02020603050405020304" pitchFamily="18" charset="0"/>
                <a:ea typeface="Libre Baskerville" pitchFamily="34" charset="-122"/>
                <a:cs typeface="Times New Roman" panose="02020603050405020304" pitchFamily="18" charset="0"/>
              </a:rPr>
              <a:t>Linear Regression </a:t>
            </a:r>
            <a:endParaRPr lang="en-US" sz="2800" b="1">
              <a:latin typeface="Times New Roman" panose="02020603050405020304" pitchFamily="18" charset="0"/>
              <a:cs typeface="Times New Roman" panose="02020603050405020304" pitchFamily="18" charset="0"/>
            </a:endParaRPr>
          </a:p>
        </p:txBody>
      </p:sp>
      <p:sp>
        <p:nvSpPr>
          <p:cNvPr id="3" name="Text 1"/>
          <p:cNvSpPr/>
          <p:nvPr/>
        </p:nvSpPr>
        <p:spPr>
          <a:xfrm>
            <a:off x="751403" y="1630323"/>
            <a:ext cx="13127593" cy="901541"/>
          </a:xfrm>
          <a:prstGeom prst="rect">
            <a:avLst/>
          </a:prstGeom>
          <a:noFill/>
        </p:spPr>
        <p:txBody>
          <a:bodyPr wrap="square" lIns="0" tIns="0" rIns="0" bIns="0" rtlCol="0" anchor="t"/>
          <a:lstStyle/>
          <a:p>
            <a:pPr marL="0" indent="0" algn="l">
              <a:lnSpc>
                <a:spcPts val="2350"/>
              </a:lnSpc>
              <a:buNone/>
            </a:pPr>
            <a:r>
              <a:rPr lang="en-US" sz="1450">
                <a:latin typeface="Times New Roman" panose="02020603050405020304" pitchFamily="18" charset="0"/>
                <a:ea typeface="DM Sans" pitchFamily="34" charset="-122"/>
                <a:cs typeface="Times New Roman" panose="02020603050405020304" pitchFamily="18" charset="0"/>
              </a:rPr>
              <a:t>As a foundational element in our supervised learning exploration, Linear Regression served as a crucial </a:t>
            </a:r>
            <a:r>
              <a:rPr lang="en-US" sz="1450" b="1">
                <a:latin typeface="Times New Roman" panose="02020603050405020304" pitchFamily="18" charset="0"/>
                <a:ea typeface="DM Sans" pitchFamily="34" charset="-122"/>
                <a:cs typeface="Times New Roman" panose="02020603050405020304" pitchFamily="18" charset="0"/>
              </a:rPr>
              <a:t>baseline model</a:t>
            </a:r>
            <a:r>
              <a:rPr lang="en-US" sz="1450">
                <a:latin typeface="Times New Roman" panose="02020603050405020304" pitchFamily="18" charset="0"/>
                <a:ea typeface="DM Sans" pitchFamily="34" charset="-122"/>
                <a:cs typeface="Times New Roman" panose="02020603050405020304" pitchFamily="18" charset="0"/>
              </a:rPr>
              <a:t> for predicting 5G network congestion and energy consumption. This algorithm operates on the principle of establishing a linear relationship between input features and the target variable.</a:t>
            </a:r>
            <a:endParaRPr lang="en-US" sz="1450">
              <a:latin typeface="Times New Roman" panose="02020603050405020304" pitchFamily="18" charset="0"/>
              <a:cs typeface="Times New Roman" panose="02020603050405020304" pitchFamily="18" charset="0"/>
            </a:endParaRPr>
          </a:p>
        </p:txBody>
      </p:sp>
      <p:sp>
        <p:nvSpPr>
          <p:cNvPr id="4" name="Text 2"/>
          <p:cNvSpPr/>
          <p:nvPr/>
        </p:nvSpPr>
        <p:spPr>
          <a:xfrm>
            <a:off x="751403" y="2743200"/>
            <a:ext cx="13127593" cy="901541"/>
          </a:xfrm>
          <a:prstGeom prst="rect">
            <a:avLst/>
          </a:prstGeom>
          <a:noFill/>
        </p:spPr>
        <p:txBody>
          <a:bodyPr wrap="square" lIns="0" tIns="0" rIns="0" bIns="0" rtlCol="0" anchor="t"/>
          <a:lstStyle/>
          <a:p>
            <a:pPr marL="0" indent="0" algn="l">
              <a:lnSpc>
                <a:spcPts val="2350"/>
              </a:lnSpc>
              <a:buNone/>
            </a:pPr>
            <a:r>
              <a:rPr lang="en-US" sz="1450">
                <a:latin typeface="Times New Roman" panose="02020603050405020304" pitchFamily="18" charset="0"/>
                <a:ea typeface="DM Sans" pitchFamily="34" charset="-122"/>
                <a:cs typeface="Times New Roman" panose="02020603050405020304" pitchFamily="18" charset="0"/>
              </a:rPr>
              <a:t>In simple terms, Linear Regression attempts to draw a "straight line" that best fits the data points. This line is then used to forecast new congestion values based on incoming network data. While straightforward and easy to interpret, its reliance on linear assumptions means it might not fully capture the intricate, non-linear dynamics inherent in complex 5G environments.</a:t>
            </a:r>
            <a:endParaRPr lang="en-US" sz="1450">
              <a:latin typeface="Times New Roman" panose="02020603050405020304" pitchFamily="18" charset="0"/>
              <a:cs typeface="Times New Roman" panose="02020603050405020304" pitchFamily="18" charset="0"/>
            </a:endParaRPr>
          </a:p>
        </p:txBody>
      </p:sp>
      <p:sp>
        <p:nvSpPr>
          <p:cNvPr id="6" name="Shape 4"/>
          <p:cNvSpPr/>
          <p:nvPr/>
        </p:nvSpPr>
        <p:spPr>
          <a:xfrm>
            <a:off x="751403" y="4134939"/>
            <a:ext cx="4250650" cy="2592943"/>
          </a:xfrm>
          <a:prstGeom prst="roundRect">
            <a:avLst>
              <a:gd name="adj" fmla="val 3043"/>
            </a:avLst>
          </a:prstGeom>
          <a:solidFill>
            <a:srgbClr val="FFFDFA"/>
          </a:solidFill>
          <a:ln w="22860">
            <a:solidFill>
              <a:srgbClr val="DDD3BA"/>
            </a:solidFill>
            <a:prstDash val="solid"/>
          </a:ln>
        </p:spPr>
        <p:txBody>
          <a:bodyPr/>
          <a:lstStyle/>
          <a:p>
            <a:endParaRPr>
              <a:latin typeface="Times New Roman" panose="02020603050405020304" pitchFamily="18" charset="0"/>
              <a:cs typeface="Times New Roman" panose="02020603050405020304" pitchFamily="18" charset="0"/>
            </a:endParaRPr>
          </a:p>
        </p:txBody>
      </p:sp>
      <p:sp>
        <p:nvSpPr>
          <p:cNvPr id="7" name="Shape 5"/>
          <p:cNvSpPr/>
          <p:nvPr/>
        </p:nvSpPr>
        <p:spPr>
          <a:xfrm>
            <a:off x="774263" y="4157799"/>
            <a:ext cx="4204930" cy="563523"/>
          </a:xfrm>
          <a:prstGeom prst="roundRect">
            <a:avLst>
              <a:gd name="adj" fmla="val 9134"/>
            </a:avLst>
          </a:prstGeom>
          <a:solidFill>
            <a:srgbClr val="F7EDD4"/>
          </a:solidFill>
        </p:spPr>
        <p:txBody>
          <a:bodyPr/>
          <a:lstStyle/>
          <a:p>
            <a:endParaRPr>
              <a:latin typeface="Times New Roman" panose="02020603050405020304" pitchFamily="18" charset="0"/>
              <a:cs typeface="Times New Roman" panose="02020603050405020304" pitchFamily="18" charset="0"/>
            </a:endParaRPr>
          </a:p>
        </p:txBody>
      </p:sp>
      <p:sp>
        <p:nvSpPr>
          <p:cNvPr id="8" name="Text 6"/>
          <p:cNvSpPr/>
          <p:nvPr/>
        </p:nvSpPr>
        <p:spPr>
          <a:xfrm>
            <a:off x="2735818" y="4259598"/>
            <a:ext cx="281702" cy="352187"/>
          </a:xfrm>
          <a:prstGeom prst="rect">
            <a:avLst/>
          </a:prstGeom>
          <a:noFill/>
        </p:spPr>
        <p:txBody>
          <a:bodyPr wrap="none" lIns="0" tIns="0" rIns="0" bIns="0" rtlCol="0" anchor="t"/>
          <a:lstStyle/>
          <a:p>
            <a:pPr marL="0" indent="0" algn="l">
              <a:lnSpc>
                <a:spcPts val="2200"/>
              </a:lnSpc>
              <a:buNone/>
            </a:pPr>
            <a:r>
              <a:rPr lang="en-US" sz="2200">
                <a:solidFill>
                  <a:srgbClr val="454240"/>
                </a:solidFill>
                <a:latin typeface="Times New Roman" panose="02020603050405020304" pitchFamily="18" charset="0"/>
                <a:ea typeface="Libre Baskerville" pitchFamily="34" charset="-122"/>
                <a:cs typeface="Times New Roman" panose="02020603050405020304" pitchFamily="18" charset="0"/>
              </a:rPr>
              <a:t>1</a:t>
            </a:r>
            <a:endParaRPr lang="en-US" sz="2200">
              <a:latin typeface="Times New Roman" panose="02020603050405020304" pitchFamily="18" charset="0"/>
              <a:cs typeface="Times New Roman" panose="02020603050405020304" pitchFamily="18" charset="0"/>
            </a:endParaRPr>
          </a:p>
        </p:txBody>
      </p:sp>
      <p:sp>
        <p:nvSpPr>
          <p:cNvPr id="9" name="Text 7"/>
          <p:cNvSpPr/>
          <p:nvPr/>
        </p:nvSpPr>
        <p:spPr>
          <a:xfrm>
            <a:off x="962025" y="4909084"/>
            <a:ext cx="2348270" cy="293489"/>
          </a:xfrm>
          <a:prstGeom prst="rect">
            <a:avLst/>
          </a:prstGeom>
          <a:noFill/>
        </p:spPr>
        <p:txBody>
          <a:bodyPr wrap="none" lIns="0" tIns="0" rIns="0" bIns="0" rtlCol="0" anchor="t"/>
          <a:lstStyle/>
          <a:p>
            <a:pPr marL="0" indent="0" algn="l">
              <a:lnSpc>
                <a:spcPts val="2300"/>
              </a:lnSpc>
              <a:buNone/>
            </a:pPr>
            <a:r>
              <a:rPr lang="en-US" sz="1800">
                <a:solidFill>
                  <a:srgbClr val="454240"/>
                </a:solidFill>
                <a:latin typeface="Times New Roman" panose="02020603050405020304" pitchFamily="18" charset="0"/>
                <a:ea typeface="Libre Baskerville" pitchFamily="34" charset="-122"/>
                <a:cs typeface="Times New Roman" panose="02020603050405020304" pitchFamily="18" charset="0"/>
              </a:rPr>
              <a:t>Principle</a:t>
            </a:r>
            <a:endParaRPr lang="en-US" sz="1800">
              <a:latin typeface="Times New Roman" panose="02020603050405020304" pitchFamily="18" charset="0"/>
              <a:cs typeface="Times New Roman" panose="02020603050405020304" pitchFamily="18" charset="0"/>
            </a:endParaRPr>
          </a:p>
        </p:txBody>
      </p:sp>
      <p:sp>
        <p:nvSpPr>
          <p:cNvPr id="10" name="Text 8"/>
          <p:cNvSpPr/>
          <p:nvPr/>
        </p:nvSpPr>
        <p:spPr>
          <a:xfrm>
            <a:off x="962025" y="5315206"/>
            <a:ext cx="3829407" cy="1202055"/>
          </a:xfrm>
          <a:prstGeom prst="rect">
            <a:avLst/>
          </a:prstGeom>
          <a:noFill/>
        </p:spPr>
        <p:txBody>
          <a:bodyPr wrap="square" lIns="0" tIns="0" rIns="0" bIns="0" rtlCol="0" anchor="t"/>
          <a:lstStyle/>
          <a:p>
            <a:pPr marL="0" indent="0" algn="l">
              <a:lnSpc>
                <a:spcPts val="2350"/>
              </a:lnSpc>
              <a:buNone/>
            </a:pPr>
            <a:r>
              <a:rPr lang="en-US" sz="1450">
                <a:solidFill>
                  <a:srgbClr val="454240"/>
                </a:solidFill>
                <a:latin typeface="Times New Roman" panose="02020603050405020304" pitchFamily="18" charset="0"/>
                <a:ea typeface="DM Sans" pitchFamily="34" charset="-122"/>
                <a:cs typeface="Times New Roman" panose="02020603050405020304" pitchFamily="18" charset="0"/>
              </a:rPr>
              <a:t>Predicts congestion based on linear relationships between network parameters and target variables, acting as a direct forecasting tool.</a:t>
            </a:r>
            <a:endParaRPr lang="en-US" sz="1450">
              <a:latin typeface="Times New Roman" panose="02020603050405020304" pitchFamily="18" charset="0"/>
              <a:cs typeface="Times New Roman" panose="02020603050405020304" pitchFamily="18" charset="0"/>
            </a:endParaRPr>
          </a:p>
        </p:txBody>
      </p:sp>
      <p:sp>
        <p:nvSpPr>
          <p:cNvPr id="11" name="Shape 9"/>
          <p:cNvSpPr/>
          <p:nvPr/>
        </p:nvSpPr>
        <p:spPr>
          <a:xfrm>
            <a:off x="5189815" y="4134939"/>
            <a:ext cx="4250650" cy="2592943"/>
          </a:xfrm>
          <a:prstGeom prst="roundRect">
            <a:avLst>
              <a:gd name="adj" fmla="val 3043"/>
            </a:avLst>
          </a:prstGeom>
          <a:solidFill>
            <a:srgbClr val="FFFDFA"/>
          </a:solidFill>
          <a:ln w="22860">
            <a:solidFill>
              <a:srgbClr val="DDD3BA"/>
            </a:solidFill>
            <a:prstDash val="solid"/>
          </a:ln>
        </p:spPr>
        <p:txBody>
          <a:bodyPr/>
          <a:lstStyle/>
          <a:p>
            <a:endParaRPr>
              <a:latin typeface="Times New Roman" panose="02020603050405020304" pitchFamily="18" charset="0"/>
              <a:cs typeface="Times New Roman" panose="02020603050405020304" pitchFamily="18" charset="0"/>
            </a:endParaRPr>
          </a:p>
        </p:txBody>
      </p:sp>
      <p:sp>
        <p:nvSpPr>
          <p:cNvPr id="12" name="Shape 10"/>
          <p:cNvSpPr/>
          <p:nvPr/>
        </p:nvSpPr>
        <p:spPr>
          <a:xfrm>
            <a:off x="5212675" y="4157799"/>
            <a:ext cx="4204930" cy="563523"/>
          </a:xfrm>
          <a:prstGeom prst="roundRect">
            <a:avLst>
              <a:gd name="adj" fmla="val 9134"/>
            </a:avLst>
          </a:prstGeom>
          <a:solidFill>
            <a:srgbClr val="F7EDD4"/>
          </a:solidFill>
        </p:spPr>
        <p:txBody>
          <a:bodyPr/>
          <a:lstStyle/>
          <a:p>
            <a:endParaRPr>
              <a:latin typeface="Times New Roman" panose="02020603050405020304" pitchFamily="18" charset="0"/>
              <a:cs typeface="Times New Roman" panose="02020603050405020304" pitchFamily="18" charset="0"/>
            </a:endParaRPr>
          </a:p>
        </p:txBody>
      </p:sp>
      <p:sp>
        <p:nvSpPr>
          <p:cNvPr id="13" name="Text 11"/>
          <p:cNvSpPr/>
          <p:nvPr/>
        </p:nvSpPr>
        <p:spPr>
          <a:xfrm>
            <a:off x="7174230" y="4259598"/>
            <a:ext cx="281702" cy="352187"/>
          </a:xfrm>
          <a:prstGeom prst="rect">
            <a:avLst/>
          </a:prstGeom>
          <a:noFill/>
        </p:spPr>
        <p:txBody>
          <a:bodyPr wrap="none" lIns="0" tIns="0" rIns="0" bIns="0" rtlCol="0" anchor="t"/>
          <a:lstStyle/>
          <a:p>
            <a:pPr marL="0" indent="0" algn="l">
              <a:lnSpc>
                <a:spcPts val="2200"/>
              </a:lnSpc>
              <a:buNone/>
            </a:pPr>
            <a:r>
              <a:rPr lang="en-US" sz="2200">
                <a:solidFill>
                  <a:srgbClr val="454240"/>
                </a:solidFill>
                <a:latin typeface="Times New Roman" panose="02020603050405020304" pitchFamily="18" charset="0"/>
                <a:ea typeface="Libre Baskerville" pitchFamily="34" charset="-122"/>
                <a:cs typeface="Times New Roman" panose="02020603050405020304" pitchFamily="18" charset="0"/>
              </a:rPr>
              <a:t>2</a:t>
            </a:r>
            <a:endParaRPr lang="en-US" sz="2200">
              <a:latin typeface="Times New Roman" panose="02020603050405020304" pitchFamily="18" charset="0"/>
              <a:cs typeface="Times New Roman" panose="02020603050405020304" pitchFamily="18" charset="0"/>
            </a:endParaRPr>
          </a:p>
        </p:txBody>
      </p:sp>
      <p:sp>
        <p:nvSpPr>
          <p:cNvPr id="14" name="Text 12"/>
          <p:cNvSpPr/>
          <p:nvPr/>
        </p:nvSpPr>
        <p:spPr>
          <a:xfrm>
            <a:off x="5400437" y="4909084"/>
            <a:ext cx="2348270" cy="293489"/>
          </a:xfrm>
          <a:prstGeom prst="rect">
            <a:avLst/>
          </a:prstGeom>
          <a:noFill/>
        </p:spPr>
        <p:txBody>
          <a:bodyPr wrap="none" lIns="0" tIns="0" rIns="0" bIns="0" rtlCol="0" anchor="t"/>
          <a:lstStyle/>
          <a:p>
            <a:pPr marL="0" indent="0" algn="l">
              <a:lnSpc>
                <a:spcPts val="2300"/>
              </a:lnSpc>
              <a:buNone/>
            </a:pPr>
            <a:r>
              <a:rPr lang="en-US" sz="1800">
                <a:solidFill>
                  <a:srgbClr val="454240"/>
                </a:solidFill>
                <a:latin typeface="Times New Roman" panose="02020603050405020304" pitchFamily="18" charset="0"/>
                <a:ea typeface="Libre Baskerville" pitchFamily="34" charset="-122"/>
                <a:cs typeface="Times New Roman" panose="02020603050405020304" pitchFamily="18" charset="0"/>
              </a:rPr>
              <a:t>Mechanism</a:t>
            </a:r>
            <a:endParaRPr lang="en-US" sz="1800">
              <a:latin typeface="Times New Roman" panose="02020603050405020304" pitchFamily="18" charset="0"/>
              <a:cs typeface="Times New Roman" panose="02020603050405020304" pitchFamily="18" charset="0"/>
            </a:endParaRPr>
          </a:p>
        </p:txBody>
      </p:sp>
      <p:sp>
        <p:nvSpPr>
          <p:cNvPr id="15" name="Text 13"/>
          <p:cNvSpPr/>
          <p:nvPr/>
        </p:nvSpPr>
        <p:spPr>
          <a:xfrm>
            <a:off x="5400437" y="5315206"/>
            <a:ext cx="3829407" cy="1202055"/>
          </a:xfrm>
          <a:prstGeom prst="rect">
            <a:avLst/>
          </a:prstGeom>
          <a:noFill/>
        </p:spPr>
        <p:txBody>
          <a:bodyPr wrap="square" lIns="0" tIns="0" rIns="0" bIns="0" rtlCol="0" anchor="t"/>
          <a:lstStyle/>
          <a:p>
            <a:pPr marL="0" indent="0" algn="l">
              <a:lnSpc>
                <a:spcPts val="2350"/>
              </a:lnSpc>
              <a:buNone/>
            </a:pPr>
            <a:r>
              <a:rPr lang="en-US" sz="1450">
                <a:solidFill>
                  <a:srgbClr val="454240"/>
                </a:solidFill>
                <a:latin typeface="Times New Roman" panose="02020603050405020304" pitchFamily="18" charset="0"/>
                <a:ea typeface="DM Sans" pitchFamily="34" charset="-122"/>
                <a:cs typeface="Times New Roman" panose="02020603050405020304" pitchFamily="18" charset="0"/>
              </a:rPr>
              <a:t>Functions by fitting a straight line or hyperplane to the data, serving as a simple yet effective baseline for predictive analysis.</a:t>
            </a:r>
            <a:endParaRPr lang="en-US" sz="1450">
              <a:latin typeface="Times New Roman" panose="02020603050405020304" pitchFamily="18" charset="0"/>
              <a:cs typeface="Times New Roman" panose="02020603050405020304" pitchFamily="18" charset="0"/>
            </a:endParaRPr>
          </a:p>
        </p:txBody>
      </p:sp>
      <p:sp>
        <p:nvSpPr>
          <p:cNvPr id="16" name="Shape 14"/>
          <p:cNvSpPr/>
          <p:nvPr/>
        </p:nvSpPr>
        <p:spPr>
          <a:xfrm>
            <a:off x="9628227" y="4134939"/>
            <a:ext cx="4250769" cy="2592943"/>
          </a:xfrm>
          <a:prstGeom prst="roundRect">
            <a:avLst>
              <a:gd name="adj" fmla="val 3043"/>
            </a:avLst>
          </a:prstGeom>
          <a:solidFill>
            <a:srgbClr val="FFFDFA"/>
          </a:solidFill>
          <a:ln w="22860">
            <a:solidFill>
              <a:srgbClr val="DDD3BA"/>
            </a:solidFill>
            <a:prstDash val="solid"/>
          </a:ln>
        </p:spPr>
        <p:txBody>
          <a:bodyPr/>
          <a:lstStyle/>
          <a:p>
            <a:endParaRPr>
              <a:latin typeface="Times New Roman" panose="02020603050405020304" pitchFamily="18" charset="0"/>
              <a:cs typeface="Times New Roman" panose="02020603050405020304" pitchFamily="18" charset="0"/>
            </a:endParaRPr>
          </a:p>
        </p:txBody>
      </p:sp>
      <p:sp>
        <p:nvSpPr>
          <p:cNvPr id="17" name="Shape 15"/>
          <p:cNvSpPr/>
          <p:nvPr/>
        </p:nvSpPr>
        <p:spPr>
          <a:xfrm>
            <a:off x="9651087" y="4157799"/>
            <a:ext cx="4205049" cy="563523"/>
          </a:xfrm>
          <a:prstGeom prst="roundRect">
            <a:avLst>
              <a:gd name="adj" fmla="val 9134"/>
            </a:avLst>
          </a:prstGeom>
          <a:solidFill>
            <a:srgbClr val="F7EDD4"/>
          </a:solidFill>
        </p:spPr>
        <p:txBody>
          <a:bodyPr/>
          <a:lstStyle/>
          <a:p>
            <a:endParaRPr>
              <a:latin typeface="Times New Roman" panose="02020603050405020304" pitchFamily="18" charset="0"/>
              <a:cs typeface="Times New Roman" panose="02020603050405020304" pitchFamily="18" charset="0"/>
            </a:endParaRPr>
          </a:p>
        </p:txBody>
      </p:sp>
      <p:sp>
        <p:nvSpPr>
          <p:cNvPr id="18" name="Text 16"/>
          <p:cNvSpPr/>
          <p:nvPr/>
        </p:nvSpPr>
        <p:spPr>
          <a:xfrm>
            <a:off x="11612761" y="4259598"/>
            <a:ext cx="281702" cy="352187"/>
          </a:xfrm>
          <a:prstGeom prst="rect">
            <a:avLst/>
          </a:prstGeom>
          <a:noFill/>
        </p:spPr>
        <p:txBody>
          <a:bodyPr wrap="none" lIns="0" tIns="0" rIns="0" bIns="0" rtlCol="0" anchor="t"/>
          <a:lstStyle/>
          <a:p>
            <a:pPr marL="0" indent="0" algn="l">
              <a:lnSpc>
                <a:spcPts val="2200"/>
              </a:lnSpc>
              <a:buNone/>
            </a:pPr>
            <a:r>
              <a:rPr lang="en-US" sz="2200">
                <a:solidFill>
                  <a:srgbClr val="454240"/>
                </a:solidFill>
                <a:latin typeface="Times New Roman" panose="02020603050405020304" pitchFamily="18" charset="0"/>
                <a:ea typeface="Libre Baskerville" pitchFamily="34" charset="-122"/>
                <a:cs typeface="Times New Roman" panose="02020603050405020304" pitchFamily="18" charset="0"/>
              </a:rPr>
              <a:t>3</a:t>
            </a:r>
            <a:endParaRPr lang="en-US" sz="2200">
              <a:latin typeface="Times New Roman" panose="02020603050405020304" pitchFamily="18" charset="0"/>
              <a:cs typeface="Times New Roman" panose="02020603050405020304" pitchFamily="18" charset="0"/>
            </a:endParaRPr>
          </a:p>
        </p:txBody>
      </p:sp>
      <p:sp>
        <p:nvSpPr>
          <p:cNvPr id="19" name="Text 17"/>
          <p:cNvSpPr/>
          <p:nvPr/>
        </p:nvSpPr>
        <p:spPr>
          <a:xfrm>
            <a:off x="9838849" y="4909084"/>
            <a:ext cx="2348270" cy="293489"/>
          </a:xfrm>
          <a:prstGeom prst="rect">
            <a:avLst/>
          </a:prstGeom>
          <a:noFill/>
        </p:spPr>
        <p:txBody>
          <a:bodyPr wrap="none" lIns="0" tIns="0" rIns="0" bIns="0" rtlCol="0" anchor="t"/>
          <a:lstStyle/>
          <a:p>
            <a:pPr marL="0" indent="0" algn="l">
              <a:lnSpc>
                <a:spcPts val="2300"/>
              </a:lnSpc>
              <a:buNone/>
            </a:pPr>
            <a:r>
              <a:rPr lang="en-US" sz="1800">
                <a:solidFill>
                  <a:srgbClr val="454240"/>
                </a:solidFill>
                <a:latin typeface="Times New Roman" panose="02020603050405020304" pitchFamily="18" charset="0"/>
                <a:ea typeface="Libre Baskerville" pitchFamily="34" charset="-122"/>
                <a:cs typeface="Times New Roman" panose="02020603050405020304" pitchFamily="18" charset="0"/>
              </a:rPr>
              <a:t>Performance</a:t>
            </a:r>
            <a:endParaRPr lang="en-US" sz="1800">
              <a:latin typeface="Times New Roman" panose="02020603050405020304" pitchFamily="18" charset="0"/>
              <a:cs typeface="Times New Roman" panose="02020603050405020304" pitchFamily="18" charset="0"/>
            </a:endParaRPr>
          </a:p>
        </p:txBody>
      </p:sp>
      <p:sp>
        <p:nvSpPr>
          <p:cNvPr id="20" name="Text 18"/>
          <p:cNvSpPr/>
          <p:nvPr/>
        </p:nvSpPr>
        <p:spPr>
          <a:xfrm>
            <a:off x="9838849" y="5315206"/>
            <a:ext cx="3829526" cy="901541"/>
          </a:xfrm>
          <a:prstGeom prst="rect">
            <a:avLst/>
          </a:prstGeom>
          <a:noFill/>
        </p:spPr>
        <p:txBody>
          <a:bodyPr wrap="square" lIns="0" tIns="0" rIns="0" bIns="0" rtlCol="0" anchor="t"/>
          <a:lstStyle/>
          <a:p>
            <a:pPr marL="0" indent="0" algn="l">
              <a:lnSpc>
                <a:spcPts val="2350"/>
              </a:lnSpc>
              <a:buNone/>
            </a:pPr>
            <a:r>
              <a:rPr lang="en-US" sz="1450">
                <a:solidFill>
                  <a:srgbClr val="454240"/>
                </a:solidFill>
                <a:latin typeface="Times New Roman" panose="02020603050405020304" pitchFamily="18" charset="0"/>
                <a:ea typeface="DM Sans" pitchFamily="34" charset="-122"/>
                <a:cs typeface="Times New Roman" panose="02020603050405020304" pitchFamily="18" charset="0"/>
              </a:rPr>
              <a:t>Achieved a </a:t>
            </a:r>
            <a:r>
              <a:rPr lang="en-US" sz="1450">
                <a:solidFill>
                  <a:srgbClr val="F20374"/>
                </a:solidFill>
                <a:latin typeface="Times New Roman" panose="02020603050405020304" pitchFamily="18" charset="0"/>
                <a:ea typeface="DM Sans" pitchFamily="34" charset="-122"/>
                <a:cs typeface="Times New Roman" panose="02020603050405020304" pitchFamily="18" charset="0"/>
              </a:rPr>
              <a:t>moderate accuracy with an R² value of approximately 0.55</a:t>
            </a:r>
            <a:r>
              <a:rPr lang="en-US" sz="1450">
                <a:solidFill>
                  <a:srgbClr val="454240"/>
                </a:solidFill>
                <a:latin typeface="Times New Roman" panose="02020603050405020304" pitchFamily="18" charset="0"/>
                <a:ea typeface="DM Sans" pitchFamily="34" charset="-122"/>
                <a:cs typeface="Times New Roman" panose="02020603050405020304" pitchFamily="18" charset="0"/>
              </a:rPr>
              <a:t>, indicating its foundational but limited predictive power.</a:t>
            </a:r>
            <a:endParaRPr lang="en-US" sz="145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F85A132D-C9FD-C72F-FDC5-C76AC3822652}"/>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02060"/>
              </a:solidFill>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914AA022-EF77-E611-45B1-1E30C4C1E163}"/>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12458" y="422553"/>
            <a:ext cx="6995874" cy="478393"/>
          </a:xfrm>
          <a:prstGeom prst="rect">
            <a:avLst/>
          </a:prstGeom>
          <a:noFill/>
        </p:spPr>
        <p:txBody>
          <a:bodyPr wrap="none" lIns="0" tIns="0" rIns="0" bIns="0" rtlCol="0" anchor="t"/>
          <a:lstStyle/>
          <a:p>
            <a:pPr marL="0" indent="0" algn="l">
              <a:lnSpc>
                <a:spcPts val="3750"/>
              </a:lnSpc>
              <a:buNone/>
            </a:pPr>
            <a:r>
              <a:rPr lang="en-US" sz="3000" b="1">
                <a:solidFill>
                  <a:schemeClr val="accent2">
                    <a:lumMod val="50000"/>
                  </a:schemeClr>
                </a:solidFill>
                <a:latin typeface="Times New Roman" panose="02020603050405020304" pitchFamily="18" charset="0"/>
                <a:ea typeface="Libre Baskerville" pitchFamily="34" charset="-122"/>
                <a:cs typeface="Times New Roman" panose="02020603050405020304" pitchFamily="18" charset="0"/>
              </a:rPr>
              <a:t>2. Decision Tree:</a:t>
            </a:r>
            <a:endParaRPr lang="en-US" sz="3000" b="1">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Text 1"/>
          <p:cNvSpPr/>
          <p:nvPr/>
        </p:nvSpPr>
        <p:spPr>
          <a:xfrm>
            <a:off x="612458" y="1207175"/>
            <a:ext cx="13405486" cy="734735"/>
          </a:xfrm>
          <a:prstGeom prst="rect">
            <a:avLst/>
          </a:prstGeom>
          <a:noFill/>
        </p:spPr>
        <p:txBody>
          <a:bodyPr wrap="square" lIns="0" tIns="0" rIns="0" bIns="0" rtlCol="0" anchor="t"/>
          <a:lstStyle/>
          <a:p>
            <a:pPr marL="0" indent="0" algn="just">
              <a:lnSpc>
                <a:spcPct val="150000"/>
              </a:lnSpc>
              <a:buNone/>
            </a:pPr>
            <a:r>
              <a:rPr lang="en-US">
                <a:latin typeface="Times New Roman" panose="02020603050405020304" pitchFamily="18" charset="0"/>
                <a:ea typeface="DM Sans" pitchFamily="34" charset="-122"/>
                <a:cs typeface="Times New Roman" panose="02020603050405020304" pitchFamily="18" charset="0"/>
              </a:rPr>
              <a:t>Building upon the baseline, the Decision Tree algorithm was employed to enhance our congestion prediction capabilities. Unlike Linear Regression, Decision Trees are highly effective at capturing non-linear patterns within the complex 5G network data. They achieve this by partitioning the data based on a series of "if-else" splitting rules, creating a tree-like structure that makes predictions.</a:t>
            </a:r>
            <a:endParaRPr lang="en-US">
              <a:latin typeface="Times New Roman" panose="02020603050405020304" pitchFamily="18" charset="0"/>
              <a:cs typeface="Times New Roman" panose="02020603050405020304" pitchFamily="18" charset="0"/>
            </a:endParaRPr>
          </a:p>
        </p:txBody>
      </p:sp>
      <p:sp>
        <p:nvSpPr>
          <p:cNvPr id="4" name="Text 2"/>
          <p:cNvSpPr/>
          <p:nvPr/>
        </p:nvSpPr>
        <p:spPr>
          <a:xfrm>
            <a:off x="612458" y="2114074"/>
            <a:ext cx="13405486" cy="244912"/>
          </a:xfrm>
          <a:prstGeom prst="rect">
            <a:avLst/>
          </a:prstGeom>
          <a:noFill/>
        </p:spPr>
        <p:txBody>
          <a:bodyPr wrap="none" lIns="0" tIns="0" rIns="0" bIns="0" rtlCol="0" anchor="t"/>
          <a:lstStyle/>
          <a:p>
            <a:pPr marL="0" indent="0" algn="l">
              <a:lnSpc>
                <a:spcPts val="1900"/>
              </a:lnSpc>
              <a:buNone/>
            </a:pPr>
            <a:endParaRPr lang="en-US" sz="1200">
              <a:latin typeface="Times New Roman" panose="02020603050405020304" pitchFamily="18" charset="0"/>
              <a:cs typeface="Times New Roman" panose="02020603050405020304" pitchFamily="18" charset="0"/>
            </a:endParaRPr>
          </a:p>
        </p:txBody>
      </p:sp>
      <p:sp>
        <p:nvSpPr>
          <p:cNvPr id="5" name="Text 3"/>
          <p:cNvSpPr/>
          <p:nvPr/>
        </p:nvSpPr>
        <p:spPr>
          <a:xfrm>
            <a:off x="612455" y="2910463"/>
            <a:ext cx="5689163" cy="244912"/>
          </a:xfrm>
          <a:prstGeom prst="rect">
            <a:avLst/>
          </a:prstGeom>
          <a:noFill/>
        </p:spPr>
        <p:txBody>
          <a:bodyPr wrap="none" lIns="0" tIns="0" rIns="0" bIns="0" rtlCol="0" anchor="t"/>
          <a:lstStyle/>
          <a:p>
            <a:pPr marL="0" indent="0" algn="l">
              <a:lnSpc>
                <a:spcPts val="1900"/>
              </a:lnSpc>
              <a:buNone/>
            </a:pPr>
            <a:r>
              <a:rPr lang="en-US" sz="1600">
                <a:latin typeface="Times New Roman" panose="02020603050405020304" pitchFamily="18" charset="0"/>
                <a:ea typeface="DM Sans" pitchFamily="34" charset="-122"/>
                <a:cs typeface="Times New Roman" panose="02020603050405020304" pitchFamily="18" charset="0"/>
              </a:rPr>
              <a:t>A Decision Tree splits the data into branches based on conditions like:</a:t>
            </a:r>
            <a:endParaRPr lang="en-US" sz="1600">
              <a:latin typeface="Times New Roman" panose="02020603050405020304" pitchFamily="18" charset="0"/>
              <a:cs typeface="Times New Roman" panose="02020603050405020304" pitchFamily="18" charset="0"/>
            </a:endParaRPr>
          </a:p>
        </p:txBody>
      </p:sp>
      <p:sp>
        <p:nvSpPr>
          <p:cNvPr id="6" name="Text 4"/>
          <p:cNvSpPr/>
          <p:nvPr/>
        </p:nvSpPr>
        <p:spPr>
          <a:xfrm>
            <a:off x="612456" y="3267488"/>
            <a:ext cx="5689163" cy="244912"/>
          </a:xfrm>
          <a:prstGeom prst="rect">
            <a:avLst/>
          </a:prstGeom>
          <a:noFill/>
        </p:spPr>
        <p:txBody>
          <a:bodyPr wrap="none" lIns="0" tIns="0" rIns="0" bIns="0" rtlCol="0" anchor="t"/>
          <a:lstStyle/>
          <a:p>
            <a:pPr marL="342900" indent="-342900" algn="l">
              <a:lnSpc>
                <a:spcPts val="1900"/>
              </a:lnSpc>
              <a:buSzTx/>
              <a:buChar char="•"/>
            </a:pPr>
            <a:r>
              <a:rPr lang="en-US" sz="1600">
                <a:latin typeface="Times New Roman" panose="02020603050405020304" pitchFamily="18" charset="0"/>
                <a:ea typeface="DM Sans" pitchFamily="34" charset="-122"/>
                <a:cs typeface="Times New Roman" panose="02020603050405020304" pitchFamily="18" charset="0"/>
              </a:rPr>
              <a:t>“If latency &gt; 30 ms → high congestion”</a:t>
            </a:r>
            <a:endParaRPr lang="en-US" sz="1600">
              <a:latin typeface="Times New Roman" panose="02020603050405020304" pitchFamily="18" charset="0"/>
              <a:cs typeface="Times New Roman" panose="02020603050405020304" pitchFamily="18" charset="0"/>
            </a:endParaRPr>
          </a:p>
        </p:txBody>
      </p:sp>
      <p:sp>
        <p:nvSpPr>
          <p:cNvPr id="7" name="Text 5"/>
          <p:cNvSpPr/>
          <p:nvPr/>
        </p:nvSpPr>
        <p:spPr>
          <a:xfrm>
            <a:off x="612458" y="3544388"/>
            <a:ext cx="5689163" cy="244912"/>
          </a:xfrm>
          <a:prstGeom prst="rect">
            <a:avLst/>
          </a:prstGeom>
          <a:noFill/>
        </p:spPr>
        <p:txBody>
          <a:bodyPr wrap="none" lIns="0" tIns="0" rIns="0" bIns="0" rtlCol="0" anchor="t"/>
          <a:lstStyle/>
          <a:p>
            <a:pPr marL="342900" indent="-342900" algn="l">
              <a:lnSpc>
                <a:spcPts val="1900"/>
              </a:lnSpc>
              <a:buSzTx/>
              <a:buChar char="•"/>
            </a:pPr>
            <a:r>
              <a:rPr lang="en-US" sz="1600">
                <a:latin typeface="Times New Roman" panose="02020603050405020304" pitchFamily="18" charset="0"/>
                <a:ea typeface="DM Sans" pitchFamily="34" charset="-122"/>
                <a:cs typeface="Times New Roman" panose="02020603050405020304" pitchFamily="18" charset="0"/>
              </a:rPr>
              <a:t>“If users &lt; 40 → low congestion”</a:t>
            </a:r>
            <a:endParaRPr lang="en-US" sz="1600">
              <a:latin typeface="Times New Roman" panose="02020603050405020304" pitchFamily="18" charset="0"/>
              <a:cs typeface="Times New Roman" panose="02020603050405020304" pitchFamily="18" charset="0"/>
            </a:endParaRPr>
          </a:p>
        </p:txBody>
      </p:sp>
      <p:sp>
        <p:nvSpPr>
          <p:cNvPr id="8" name="Text 6"/>
          <p:cNvSpPr/>
          <p:nvPr/>
        </p:nvSpPr>
        <p:spPr>
          <a:xfrm>
            <a:off x="612458" y="3904837"/>
            <a:ext cx="5689163" cy="244912"/>
          </a:xfrm>
          <a:prstGeom prst="rect">
            <a:avLst/>
          </a:prstGeom>
          <a:noFill/>
        </p:spPr>
        <p:txBody>
          <a:bodyPr wrap="none" lIns="0" tIns="0" rIns="0" bIns="0" rtlCol="0" anchor="t"/>
          <a:lstStyle/>
          <a:p>
            <a:pPr marL="0" indent="0" algn="l">
              <a:lnSpc>
                <a:spcPts val="1900"/>
              </a:lnSpc>
              <a:buNone/>
            </a:pPr>
            <a:r>
              <a:rPr lang="en-US" sz="1600">
                <a:latin typeface="Times New Roman" panose="02020603050405020304" pitchFamily="18" charset="0"/>
                <a:ea typeface="DM Sans" pitchFamily="34" charset="-122"/>
                <a:cs typeface="Times New Roman" panose="02020603050405020304" pitchFamily="18" charset="0"/>
              </a:rPr>
              <a:t>It forms a </a:t>
            </a:r>
            <a:r>
              <a:rPr lang="en-US" sz="1600" b="1">
                <a:latin typeface="Times New Roman" panose="02020603050405020304" pitchFamily="18" charset="0"/>
                <a:ea typeface="DM Sans" pitchFamily="34" charset="-122"/>
                <a:cs typeface="Times New Roman" panose="02020603050405020304" pitchFamily="18" charset="0"/>
              </a:rPr>
              <a:t>tree-like structure</a:t>
            </a:r>
            <a:r>
              <a:rPr lang="en-US" sz="1600">
                <a:latin typeface="Times New Roman" panose="02020603050405020304" pitchFamily="18" charset="0"/>
                <a:ea typeface="DM Sans" pitchFamily="34" charset="-122"/>
                <a:cs typeface="Times New Roman" panose="02020603050405020304" pitchFamily="18" charset="0"/>
              </a:rPr>
              <a:t> of decisions.</a:t>
            </a:r>
            <a:endParaRPr lang="en-US" sz="1600">
              <a:latin typeface="Times New Roman" panose="02020603050405020304" pitchFamily="18" charset="0"/>
              <a:cs typeface="Times New Roman" panose="02020603050405020304" pitchFamily="18" charset="0"/>
            </a:endParaRPr>
          </a:p>
        </p:txBody>
      </p:sp>
      <p:sp>
        <p:nvSpPr>
          <p:cNvPr id="9" name="Text 7"/>
          <p:cNvSpPr/>
          <p:nvPr/>
        </p:nvSpPr>
        <p:spPr>
          <a:xfrm>
            <a:off x="612458" y="4288576"/>
            <a:ext cx="5689163" cy="489823"/>
          </a:xfrm>
          <a:prstGeom prst="rect">
            <a:avLst/>
          </a:prstGeom>
          <a:noFill/>
        </p:spPr>
        <p:txBody>
          <a:bodyPr wrap="square" lIns="0" tIns="0" rIns="0" bIns="0" rtlCol="0" anchor="t"/>
          <a:lstStyle/>
          <a:p>
            <a:pPr marL="0" indent="0" algn="l">
              <a:lnSpc>
                <a:spcPts val="1900"/>
              </a:lnSpc>
              <a:buNone/>
            </a:pPr>
            <a:r>
              <a:rPr lang="en-US" sz="1600">
                <a:latin typeface="Times New Roman" panose="02020603050405020304" pitchFamily="18" charset="0"/>
                <a:ea typeface="DM Sans" pitchFamily="34" charset="-122"/>
                <a:cs typeface="Times New Roman" panose="02020603050405020304" pitchFamily="18" charset="0"/>
              </a:rPr>
              <a:t>Decision Trees performed better than Linear Regression because 5G data contains </a:t>
            </a:r>
            <a:r>
              <a:rPr lang="en-US" sz="1600" b="1">
                <a:latin typeface="Times New Roman" panose="02020603050405020304" pitchFamily="18" charset="0"/>
                <a:ea typeface="DM Sans" pitchFamily="34" charset="-122"/>
                <a:cs typeface="Times New Roman" panose="02020603050405020304" pitchFamily="18" charset="0"/>
              </a:rPr>
              <a:t>complex, multi-level patterns</a:t>
            </a:r>
            <a:r>
              <a:rPr lang="en-US" sz="1600">
                <a:latin typeface="Times New Roman" panose="02020603050405020304" pitchFamily="18" charset="0"/>
                <a:ea typeface="DM Sans" pitchFamily="34" charset="-122"/>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p:txBody>
      </p:sp>
      <p:sp>
        <p:nvSpPr>
          <p:cNvPr id="10" name="Text 8"/>
          <p:cNvSpPr/>
          <p:nvPr/>
        </p:nvSpPr>
        <p:spPr>
          <a:xfrm>
            <a:off x="612457" y="5161066"/>
            <a:ext cx="5689163" cy="979646"/>
          </a:xfrm>
          <a:prstGeom prst="rect">
            <a:avLst/>
          </a:prstGeom>
          <a:noFill/>
        </p:spPr>
        <p:txBody>
          <a:bodyPr wrap="square" lIns="0" tIns="0" rIns="0" bIns="0" rtlCol="0" anchor="t"/>
          <a:lstStyle/>
          <a:p>
            <a:pPr marL="0" indent="0" algn="just">
              <a:lnSpc>
                <a:spcPct val="150000"/>
              </a:lnSpc>
              <a:buNone/>
            </a:pPr>
            <a:r>
              <a:rPr lang="en-US" sz="1600">
                <a:latin typeface="Times New Roman" panose="02020603050405020304" pitchFamily="18" charset="0"/>
                <a:ea typeface="DM Sans" pitchFamily="34" charset="-122"/>
                <a:cs typeface="Times New Roman" panose="02020603050405020304" pitchFamily="18" charset="0"/>
              </a:rPr>
              <a:t>In our evaluation, the Decision Tree model demonstrated significantly improved accuracy compared to Linear Regression, achieving an impressive </a:t>
            </a:r>
            <a:r>
              <a:rPr lang="en-US" sz="1600">
                <a:solidFill>
                  <a:srgbClr val="FF0000"/>
                </a:solidFill>
                <a:latin typeface="Times New Roman" panose="02020603050405020304" pitchFamily="18" charset="0"/>
                <a:ea typeface="DM Sans" pitchFamily="34" charset="-122"/>
                <a:cs typeface="Times New Roman" panose="02020603050405020304" pitchFamily="18" charset="0"/>
              </a:rPr>
              <a:t>R² value of approximately 0.93. </a:t>
            </a:r>
            <a:r>
              <a:rPr lang="en-US" sz="1600">
                <a:latin typeface="Times New Roman" panose="02020603050405020304" pitchFamily="18" charset="0"/>
                <a:ea typeface="DM Sans" pitchFamily="34" charset="-122"/>
                <a:cs typeface="Times New Roman" panose="02020603050405020304" pitchFamily="18" charset="0"/>
              </a:rPr>
              <a:t>This high score underscored its capability to model the complex relationships present in 5G network dynamics effectively.</a:t>
            </a:r>
            <a:endParaRPr lang="en-US" sz="1600">
              <a:latin typeface="Times New Roman" panose="02020603050405020304" pitchFamily="18" charset="0"/>
              <a:cs typeface="Times New Roman" panose="02020603050405020304" pitchFamily="18" charset="0"/>
            </a:endParaRPr>
          </a:p>
        </p:txBody>
      </p:sp>
      <p:pic>
        <p:nvPicPr>
          <p:cNvPr id="11" name="Image 0" descr="preencoded.png"/>
          <p:cNvPicPr>
            <a:picLocks noChangeAspect="1"/>
          </p:cNvPicPr>
          <p:nvPr/>
        </p:nvPicPr>
        <p:blipFill>
          <a:blip r:embed="rId3"/>
          <a:srcRect t="8680"/>
          <a:stretch>
            <a:fillRect/>
          </a:stretch>
        </p:blipFill>
        <p:spPr>
          <a:xfrm>
            <a:off x="8328781" y="3032919"/>
            <a:ext cx="5473779" cy="3741662"/>
          </a:xfrm>
          <a:prstGeom prst="rect">
            <a:avLst/>
          </a:prstGeom>
        </p:spPr>
      </p:pic>
      <p:sp>
        <p:nvSpPr>
          <p:cNvPr id="12" name="Text 9"/>
          <p:cNvSpPr/>
          <p:nvPr/>
        </p:nvSpPr>
        <p:spPr>
          <a:xfrm>
            <a:off x="612458" y="7144941"/>
            <a:ext cx="13405486" cy="244912"/>
          </a:xfrm>
          <a:prstGeom prst="rect">
            <a:avLst/>
          </a:prstGeom>
          <a:noFill/>
        </p:spPr>
        <p:txBody>
          <a:bodyPr wrap="none" lIns="0" tIns="0" rIns="0" bIns="0" rtlCol="0" anchor="t"/>
          <a:lstStyle/>
          <a:p>
            <a:pPr marL="0" indent="0" algn="l">
              <a:lnSpc>
                <a:spcPts val="1900"/>
              </a:lnSpc>
              <a:buNone/>
            </a:pPr>
            <a:endParaRPr lang="en-US" sz="1200">
              <a:latin typeface="Times New Roman" panose="02020603050405020304" pitchFamily="18" charset="0"/>
              <a:cs typeface="Times New Roman" panose="02020603050405020304" pitchFamily="18" charset="0"/>
            </a:endParaRPr>
          </a:p>
        </p:txBody>
      </p:sp>
      <p:sp>
        <p:nvSpPr>
          <p:cNvPr id="13" name="Text 10"/>
          <p:cNvSpPr/>
          <p:nvPr/>
        </p:nvSpPr>
        <p:spPr>
          <a:xfrm>
            <a:off x="612458" y="7562017"/>
            <a:ext cx="13405486" cy="244912"/>
          </a:xfrm>
          <a:prstGeom prst="rect">
            <a:avLst/>
          </a:prstGeom>
          <a:noFill/>
        </p:spPr>
        <p:txBody>
          <a:bodyPr wrap="none" lIns="0" tIns="0" rIns="0" bIns="0" rtlCol="0" anchor="t"/>
          <a:lstStyle/>
          <a:p>
            <a:pPr marL="0" indent="0" algn="l">
              <a:lnSpc>
                <a:spcPts val="1900"/>
              </a:lnSpc>
              <a:buNone/>
            </a:pPr>
            <a:endParaRPr lang="en-US" sz="120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2F69B59-04C1-AB22-1BB9-675B3D874E38}"/>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E777037-EEC8-3125-52A4-46E287BC2BB7}"/>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51FFEC15-F8B1-8F4E-7C9E-D5E70FE6FB9B}"/>
              </a:ext>
            </a:extLst>
          </p:cNvPr>
          <p:cNvSpPr txBox="1"/>
          <p:nvPr/>
        </p:nvSpPr>
        <p:spPr>
          <a:xfrm>
            <a:off x="9945849" y="6346128"/>
            <a:ext cx="3660112" cy="307777"/>
          </a:xfrm>
          <a:prstGeom prst="rect">
            <a:avLst/>
          </a:prstGeom>
          <a:noFill/>
        </p:spPr>
        <p:txBody>
          <a:bodyPr wrap="square">
            <a:spAutoFit/>
          </a:bodyPr>
          <a:lstStyle/>
          <a:p>
            <a:r>
              <a:rPr lang="en-US" sz="1400" b="1">
                <a:latin typeface="Times New Roman" panose="02020603050405020304" pitchFamily="18" charset="0"/>
                <a:cs typeface="Times New Roman" panose="02020603050405020304" pitchFamily="18" charset="0"/>
              </a:rPr>
              <a:t>Fig. 3 – Decision Tree Accuracy</a:t>
            </a:r>
            <a:endParaRPr lang="en-IN" sz="1400" b="1"/>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05909" y="416600"/>
            <a:ext cx="9760387" cy="473393"/>
          </a:xfrm>
          <a:prstGeom prst="rect">
            <a:avLst/>
          </a:prstGeom>
          <a:noFill/>
        </p:spPr>
        <p:txBody>
          <a:bodyPr wrap="none" lIns="0" tIns="0" rIns="0" bIns="0" rtlCol="0" anchor="t"/>
          <a:lstStyle/>
          <a:p>
            <a:pPr marL="0" indent="0" algn="l">
              <a:lnSpc>
                <a:spcPts val="3700"/>
              </a:lnSpc>
              <a:buNone/>
            </a:pPr>
            <a:r>
              <a:rPr lang="en-US" sz="2950" b="1">
                <a:solidFill>
                  <a:schemeClr val="accent2">
                    <a:lumMod val="50000"/>
                  </a:schemeClr>
                </a:solidFill>
                <a:latin typeface="Times New Roman" panose="02020603050405020304" pitchFamily="18" charset="0"/>
                <a:ea typeface="Libre Baskerville" pitchFamily="34" charset="-122"/>
                <a:cs typeface="Times New Roman" panose="02020603050405020304" pitchFamily="18" charset="0"/>
              </a:rPr>
              <a:t>3. Random Forest:</a:t>
            </a:r>
            <a:endParaRPr lang="en-US" sz="2950" b="1">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Text 1"/>
          <p:cNvSpPr/>
          <p:nvPr/>
        </p:nvSpPr>
        <p:spPr>
          <a:xfrm>
            <a:off x="605849" y="1052482"/>
            <a:ext cx="13418582" cy="484584"/>
          </a:xfrm>
          <a:prstGeom prst="rect">
            <a:avLst/>
          </a:prstGeom>
          <a:noFill/>
        </p:spPr>
        <p:txBody>
          <a:bodyPr wrap="square" lIns="0" tIns="0" rIns="0" bIns="0" rtlCol="0" anchor="t"/>
          <a:lstStyle/>
          <a:p>
            <a:pPr marL="0" indent="0" algn="l">
              <a:lnSpc>
                <a:spcPct val="150000"/>
              </a:lnSpc>
              <a:buNone/>
            </a:pPr>
            <a:r>
              <a:rPr lang="en-US" sz="1600">
                <a:latin typeface="Times New Roman" panose="02020603050405020304" pitchFamily="18" charset="0"/>
                <a:ea typeface="DM Sans" pitchFamily="34" charset="-122"/>
                <a:cs typeface="Times New Roman" panose="02020603050405020304" pitchFamily="18" charset="0"/>
              </a:rPr>
              <a:t>Among the supervised learning algorithms evaluated, </a:t>
            </a:r>
            <a:r>
              <a:rPr lang="en-US" sz="1600" b="1">
                <a:latin typeface="Times New Roman" panose="02020603050405020304" pitchFamily="18" charset="0"/>
                <a:ea typeface="DM Sans" pitchFamily="34" charset="-122"/>
                <a:cs typeface="Times New Roman" panose="02020603050405020304" pitchFamily="18" charset="0"/>
              </a:rPr>
              <a:t>Random Forest</a:t>
            </a:r>
            <a:r>
              <a:rPr lang="en-US" sz="1600">
                <a:latin typeface="Times New Roman" panose="02020603050405020304" pitchFamily="18" charset="0"/>
                <a:ea typeface="DM Sans" pitchFamily="34" charset="-122"/>
                <a:cs typeface="Times New Roman" panose="02020603050405020304" pitchFamily="18" charset="0"/>
              </a:rPr>
              <a:t> emerged as the most robust and accurate model for predicting 5G network congestion and energy consumption. This superior performance is attributed to its  ensemble learning approach</a:t>
            </a:r>
            <a:r>
              <a:rPr lang="en-US" sz="1150">
                <a:solidFill>
                  <a:srgbClr val="454240"/>
                </a:solidFill>
                <a:latin typeface="Times New Roman" panose="02020603050405020304" pitchFamily="18" charset="0"/>
                <a:ea typeface="DM Sans" pitchFamily="34" charset="-122"/>
                <a:cs typeface="Times New Roman" panose="02020603050405020304" pitchFamily="18" charset="0"/>
              </a:rPr>
              <a:t>.</a:t>
            </a:r>
            <a:endParaRPr lang="en-US" sz="115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rcRect t="7979" b="7589"/>
          <a:stretch>
            <a:fillRect/>
          </a:stretch>
        </p:blipFill>
        <p:spPr>
          <a:xfrm>
            <a:off x="598408" y="2153543"/>
            <a:ext cx="4318397" cy="3646120"/>
          </a:xfrm>
          <a:prstGeom prst="rect">
            <a:avLst/>
          </a:prstGeom>
        </p:spPr>
      </p:pic>
      <p:sp>
        <p:nvSpPr>
          <p:cNvPr id="5" name="Text 2"/>
          <p:cNvSpPr/>
          <p:nvPr/>
        </p:nvSpPr>
        <p:spPr>
          <a:xfrm>
            <a:off x="5301496" y="1984177"/>
            <a:ext cx="8730496" cy="242292"/>
          </a:xfrm>
          <a:prstGeom prst="rect">
            <a:avLst/>
          </a:prstGeom>
          <a:noFill/>
        </p:spPr>
        <p:txBody>
          <a:bodyPr wrap="none" lIns="0" tIns="0" rIns="0" bIns="0" rtlCol="0" anchor="t"/>
          <a:lstStyle/>
          <a:p>
            <a:pPr marL="0" indent="0" algn="l">
              <a:lnSpc>
                <a:spcPts val="1900"/>
              </a:lnSpc>
              <a:buNone/>
            </a:pPr>
            <a:endParaRPr lang="en-US" sz="1150">
              <a:latin typeface="Times New Roman" panose="02020603050405020304" pitchFamily="18" charset="0"/>
              <a:cs typeface="Times New Roman" panose="02020603050405020304" pitchFamily="18" charset="0"/>
            </a:endParaRPr>
          </a:p>
        </p:txBody>
      </p:sp>
      <p:sp>
        <p:nvSpPr>
          <p:cNvPr id="6" name="Text 3"/>
          <p:cNvSpPr/>
          <p:nvPr/>
        </p:nvSpPr>
        <p:spPr>
          <a:xfrm>
            <a:off x="5301496" y="2362795"/>
            <a:ext cx="8730496" cy="726877"/>
          </a:xfrm>
          <a:prstGeom prst="rect">
            <a:avLst/>
          </a:prstGeom>
          <a:noFill/>
        </p:spPr>
        <p:txBody>
          <a:bodyPr wrap="square" lIns="0" tIns="0" rIns="0" bIns="0" rtlCol="0" anchor="t"/>
          <a:lstStyle/>
          <a:p>
            <a:pPr marL="0" indent="0" algn="just">
              <a:lnSpc>
                <a:spcPct val="150000"/>
              </a:lnSpc>
              <a:buNone/>
            </a:pPr>
            <a:r>
              <a:rPr lang="en-US" sz="1600">
                <a:solidFill>
                  <a:srgbClr val="454240"/>
                </a:solidFill>
                <a:latin typeface="Times New Roman" panose="02020603050405020304" pitchFamily="18" charset="0"/>
                <a:ea typeface="DM Sans" pitchFamily="34" charset="-122"/>
                <a:cs typeface="Times New Roman" panose="02020603050405020304" pitchFamily="18" charset="0"/>
              </a:rPr>
              <a:t>The Random Forest model demonstrated exceptional performance in our project, achieving the </a:t>
            </a:r>
            <a:r>
              <a:rPr lang="en-US" sz="1600">
                <a:solidFill>
                  <a:srgbClr val="F20374"/>
                </a:solidFill>
                <a:latin typeface="Times New Roman" panose="02020603050405020304" pitchFamily="18" charset="0"/>
                <a:ea typeface="DM Sans" pitchFamily="34" charset="-122"/>
                <a:cs typeface="Times New Roman" panose="02020603050405020304" pitchFamily="18" charset="0"/>
              </a:rPr>
              <a:t>best supervised R² score of 0.96</a:t>
            </a:r>
            <a:r>
              <a:rPr lang="en-US" sz="1600">
                <a:solidFill>
                  <a:srgbClr val="454240"/>
                </a:solidFill>
                <a:latin typeface="Times New Roman" panose="02020603050405020304" pitchFamily="18" charset="0"/>
                <a:ea typeface="DM Sans" pitchFamily="34" charset="-122"/>
                <a:cs typeface="Times New Roman" panose="02020603050405020304" pitchFamily="18" charset="0"/>
              </a:rPr>
              <a:t>. This indicates that 96% of the variance in congestion levels could be explained by the model, making it an invaluable tool for proactive congestion control in 5G networks.</a:t>
            </a:r>
            <a:endParaRPr lang="en-US" sz="1600">
              <a:latin typeface="Times New Roman" panose="02020603050405020304" pitchFamily="18" charset="0"/>
              <a:cs typeface="Times New Roman" panose="02020603050405020304" pitchFamily="18" charset="0"/>
            </a:endParaRPr>
          </a:p>
        </p:txBody>
      </p:sp>
      <p:sp>
        <p:nvSpPr>
          <p:cNvPr id="7" name="Shape 4"/>
          <p:cNvSpPr/>
          <p:nvPr/>
        </p:nvSpPr>
        <p:spPr>
          <a:xfrm>
            <a:off x="605909" y="6677382"/>
            <a:ext cx="13418582" cy="1130260"/>
          </a:xfrm>
          <a:prstGeom prst="roundRect">
            <a:avLst>
              <a:gd name="adj" fmla="val 5630"/>
            </a:avLst>
          </a:prstGeom>
          <a:solidFill>
            <a:srgbClr val="F7EDD4"/>
          </a:solidFill>
          <a:ln w="7620">
            <a:solidFill>
              <a:srgbClr val="DDD3BA"/>
            </a:solidFill>
            <a:prstDash val="solid"/>
          </a:ln>
        </p:spPr>
        <p:txBody>
          <a:bodyPr/>
          <a:lstStyle/>
          <a:p>
            <a:endParaRPr>
              <a:latin typeface="Times New Roman" panose="02020603050405020304" pitchFamily="18" charset="0"/>
              <a:cs typeface="Times New Roman" panose="02020603050405020304" pitchFamily="18" charset="0"/>
            </a:endParaRPr>
          </a:p>
        </p:txBody>
      </p:sp>
      <p:sp>
        <p:nvSpPr>
          <p:cNvPr id="8" name="Shape 5"/>
          <p:cNvSpPr/>
          <p:nvPr/>
        </p:nvSpPr>
        <p:spPr>
          <a:xfrm>
            <a:off x="613529" y="6514565"/>
            <a:ext cx="4467701" cy="1115020"/>
          </a:xfrm>
          <a:prstGeom prst="roundRect">
            <a:avLst>
              <a:gd name="adj" fmla="val 5707"/>
            </a:avLst>
          </a:prstGeom>
          <a:solidFill>
            <a:srgbClr val="F7EDD4"/>
          </a:solidFill>
        </p:spPr>
        <p:txBody>
          <a:bodyPr/>
          <a:lstStyle/>
          <a:p>
            <a:endParaRPr>
              <a:latin typeface="Times New Roman" panose="02020603050405020304" pitchFamily="18" charset="0"/>
              <a:cs typeface="Times New Roman" panose="02020603050405020304" pitchFamily="18" charset="0"/>
            </a:endParaRPr>
          </a:p>
        </p:txBody>
      </p:sp>
      <p:sp>
        <p:nvSpPr>
          <p:cNvPr id="9" name="Text 6"/>
          <p:cNvSpPr/>
          <p:nvPr/>
        </p:nvSpPr>
        <p:spPr>
          <a:xfrm>
            <a:off x="764977" y="6836450"/>
            <a:ext cx="1893689" cy="236696"/>
          </a:xfrm>
          <a:prstGeom prst="rect">
            <a:avLst/>
          </a:prstGeom>
          <a:noFill/>
        </p:spPr>
        <p:txBody>
          <a:bodyPr wrap="none" lIns="0" tIns="0" rIns="0" bIns="0" rtlCol="0" anchor="t"/>
          <a:lstStyle/>
          <a:p>
            <a:pPr marL="0" indent="0" algn="l">
              <a:lnSpc>
                <a:spcPts val="1850"/>
              </a:lnSpc>
              <a:buNone/>
            </a:pPr>
            <a:r>
              <a:rPr lang="en-US" sz="1450">
                <a:solidFill>
                  <a:srgbClr val="454240"/>
                </a:solidFill>
                <a:latin typeface="Times New Roman" panose="02020603050405020304" pitchFamily="18" charset="0"/>
                <a:ea typeface="Libre Baskerville" pitchFamily="34" charset="-122"/>
                <a:cs typeface="Times New Roman" panose="02020603050405020304" pitchFamily="18" charset="0"/>
              </a:rPr>
              <a:t>Ensemble Power</a:t>
            </a:r>
            <a:endParaRPr lang="en-US" sz="1450">
              <a:latin typeface="Times New Roman" panose="02020603050405020304" pitchFamily="18" charset="0"/>
              <a:cs typeface="Times New Roman" panose="02020603050405020304" pitchFamily="18" charset="0"/>
            </a:endParaRPr>
          </a:p>
        </p:txBody>
      </p:sp>
      <p:sp>
        <p:nvSpPr>
          <p:cNvPr id="10" name="Text 7"/>
          <p:cNvSpPr/>
          <p:nvPr/>
        </p:nvSpPr>
        <p:spPr>
          <a:xfrm>
            <a:off x="764977" y="7163991"/>
            <a:ext cx="3937516" cy="484584"/>
          </a:xfrm>
          <a:prstGeom prst="rect">
            <a:avLst/>
          </a:prstGeom>
          <a:noFill/>
        </p:spPr>
        <p:txBody>
          <a:bodyPr wrap="square" lIns="0" tIns="0" rIns="0" bIns="0" rtlCol="0" anchor="t"/>
          <a:lstStyle/>
          <a:p>
            <a:pPr marL="0" indent="0" algn="l">
              <a:lnSpc>
                <a:spcPts val="1900"/>
              </a:lnSpc>
              <a:buNone/>
            </a:pPr>
            <a:r>
              <a:rPr lang="en-US" sz="1150">
                <a:solidFill>
                  <a:srgbClr val="454240"/>
                </a:solidFill>
                <a:latin typeface="Times New Roman" panose="02020603050405020304" pitchFamily="18" charset="0"/>
                <a:ea typeface="DM Sans" pitchFamily="34" charset="-122"/>
                <a:cs typeface="Times New Roman" panose="02020603050405020304" pitchFamily="18" charset="0"/>
              </a:rPr>
              <a:t>Combines predictions from multiple decision trees, reducing overfitting and enhancing generalisation.</a:t>
            </a:r>
            <a:endParaRPr lang="en-US" sz="1150">
              <a:latin typeface="Times New Roman" panose="02020603050405020304" pitchFamily="18" charset="0"/>
              <a:cs typeface="Times New Roman" panose="02020603050405020304" pitchFamily="18" charset="0"/>
            </a:endParaRPr>
          </a:p>
        </p:txBody>
      </p:sp>
      <p:sp>
        <p:nvSpPr>
          <p:cNvPr id="11" name="Shape 8"/>
          <p:cNvSpPr/>
          <p:nvPr/>
        </p:nvSpPr>
        <p:spPr>
          <a:xfrm>
            <a:off x="5081230" y="6495574"/>
            <a:ext cx="4467820" cy="1115020"/>
          </a:xfrm>
          <a:prstGeom prst="rect">
            <a:avLst/>
          </a:prstGeom>
          <a:solidFill>
            <a:srgbClr val="F7EDD4"/>
          </a:solidFill>
        </p:spPr>
        <p:txBody>
          <a:bodyPr/>
          <a:lstStyle/>
          <a:p>
            <a:endParaRPr>
              <a:latin typeface="Times New Roman" panose="02020603050405020304" pitchFamily="18" charset="0"/>
              <a:cs typeface="Times New Roman" panose="02020603050405020304" pitchFamily="18" charset="0"/>
            </a:endParaRPr>
          </a:p>
        </p:txBody>
      </p:sp>
      <p:sp>
        <p:nvSpPr>
          <p:cNvPr id="12" name="Shape 9"/>
          <p:cNvSpPr/>
          <p:nvPr/>
        </p:nvSpPr>
        <p:spPr>
          <a:xfrm>
            <a:off x="5081230" y="6685002"/>
            <a:ext cx="15240" cy="1115020"/>
          </a:xfrm>
          <a:prstGeom prst="roundRect">
            <a:avLst>
              <a:gd name="adj" fmla="val 417532"/>
            </a:avLst>
          </a:prstGeom>
          <a:solidFill>
            <a:srgbClr val="DDD3BA"/>
          </a:solidFill>
        </p:spPr>
        <p:txBody>
          <a:bodyPr/>
          <a:lstStyle/>
          <a:p>
            <a:endParaRPr>
              <a:latin typeface="Times New Roman" panose="02020603050405020304" pitchFamily="18" charset="0"/>
              <a:cs typeface="Times New Roman" panose="02020603050405020304" pitchFamily="18" charset="0"/>
            </a:endParaRPr>
          </a:p>
        </p:txBody>
      </p:sp>
      <p:sp>
        <p:nvSpPr>
          <p:cNvPr id="13" name="Text 10"/>
          <p:cNvSpPr/>
          <p:nvPr/>
        </p:nvSpPr>
        <p:spPr>
          <a:xfrm>
            <a:off x="5459968" y="6836450"/>
            <a:ext cx="2351127" cy="236696"/>
          </a:xfrm>
          <a:prstGeom prst="rect">
            <a:avLst/>
          </a:prstGeom>
          <a:noFill/>
        </p:spPr>
        <p:txBody>
          <a:bodyPr wrap="none" lIns="0" tIns="0" rIns="0" bIns="0" rtlCol="0" anchor="t"/>
          <a:lstStyle/>
          <a:p>
            <a:pPr marL="0" indent="0" algn="l">
              <a:lnSpc>
                <a:spcPts val="1850"/>
              </a:lnSpc>
              <a:buNone/>
            </a:pPr>
            <a:r>
              <a:rPr lang="en-US" sz="1450">
                <a:solidFill>
                  <a:srgbClr val="454240"/>
                </a:solidFill>
                <a:latin typeface="Times New Roman" panose="02020603050405020304" pitchFamily="18" charset="0"/>
                <a:ea typeface="Libre Baskerville" pitchFamily="34" charset="-122"/>
                <a:cs typeface="Times New Roman" panose="02020603050405020304" pitchFamily="18" charset="0"/>
              </a:rPr>
              <a:t>Complex Data Handling</a:t>
            </a:r>
            <a:endParaRPr lang="en-US" sz="1450">
              <a:latin typeface="Times New Roman" panose="02020603050405020304" pitchFamily="18" charset="0"/>
              <a:cs typeface="Times New Roman" panose="02020603050405020304" pitchFamily="18" charset="0"/>
            </a:endParaRPr>
          </a:p>
        </p:txBody>
      </p:sp>
      <p:sp>
        <p:nvSpPr>
          <p:cNvPr id="14" name="Text 11"/>
          <p:cNvSpPr/>
          <p:nvPr/>
        </p:nvSpPr>
        <p:spPr>
          <a:xfrm>
            <a:off x="5459968" y="7163991"/>
            <a:ext cx="3710345" cy="484584"/>
          </a:xfrm>
          <a:prstGeom prst="rect">
            <a:avLst/>
          </a:prstGeom>
          <a:noFill/>
        </p:spPr>
        <p:txBody>
          <a:bodyPr wrap="square" lIns="0" tIns="0" rIns="0" bIns="0" rtlCol="0" anchor="t"/>
          <a:lstStyle/>
          <a:p>
            <a:pPr marL="0" indent="0" algn="l">
              <a:lnSpc>
                <a:spcPts val="1900"/>
              </a:lnSpc>
              <a:buNone/>
            </a:pPr>
            <a:r>
              <a:rPr lang="en-US" sz="1150">
                <a:solidFill>
                  <a:srgbClr val="454240"/>
                </a:solidFill>
                <a:latin typeface="Times New Roman" panose="02020603050405020304" pitchFamily="18" charset="0"/>
                <a:ea typeface="DM Sans" pitchFamily="34" charset="-122"/>
                <a:cs typeface="Times New Roman" panose="02020603050405020304" pitchFamily="18" charset="0"/>
              </a:rPr>
              <a:t>Excels at navigating the high dimensionality and intricate patterns typical of 5G network data.</a:t>
            </a:r>
            <a:endParaRPr lang="en-US" sz="1150">
              <a:latin typeface="Times New Roman" panose="02020603050405020304" pitchFamily="18" charset="0"/>
              <a:cs typeface="Times New Roman" panose="02020603050405020304" pitchFamily="18" charset="0"/>
            </a:endParaRPr>
          </a:p>
        </p:txBody>
      </p:sp>
      <p:sp>
        <p:nvSpPr>
          <p:cNvPr id="15" name="Shape 12"/>
          <p:cNvSpPr/>
          <p:nvPr/>
        </p:nvSpPr>
        <p:spPr>
          <a:xfrm>
            <a:off x="4891921" y="7053084"/>
            <a:ext cx="378738" cy="378738"/>
          </a:xfrm>
          <a:prstGeom prst="roundRect">
            <a:avLst>
              <a:gd name="adj" fmla="val 16801"/>
            </a:avLst>
          </a:prstGeom>
          <a:solidFill>
            <a:srgbClr val="FFFDFA"/>
          </a:solidFill>
          <a:ln w="15240">
            <a:solidFill>
              <a:srgbClr val="DDD3BA"/>
            </a:solidFill>
            <a:prstDash val="solid"/>
          </a:ln>
        </p:spPr>
        <p:txBody>
          <a:bodyPr/>
          <a:lstStyle/>
          <a:p>
            <a:endParaRPr>
              <a:latin typeface="Times New Roman" panose="02020603050405020304" pitchFamily="18" charset="0"/>
              <a:cs typeface="Times New Roman" panose="02020603050405020304" pitchFamily="18" charset="0"/>
            </a:endParaRPr>
          </a:p>
        </p:txBody>
      </p:sp>
      <p:pic>
        <p:nvPicPr>
          <p:cNvPr id="1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6576" y="7147739"/>
            <a:ext cx="189309" cy="189309"/>
          </a:xfrm>
          <a:prstGeom prst="rect">
            <a:avLst/>
          </a:prstGeom>
        </p:spPr>
      </p:pic>
      <p:sp>
        <p:nvSpPr>
          <p:cNvPr id="17" name="Shape 13"/>
          <p:cNvSpPr/>
          <p:nvPr/>
        </p:nvSpPr>
        <p:spPr>
          <a:xfrm>
            <a:off x="9556672" y="6503215"/>
            <a:ext cx="4467820" cy="1115020"/>
          </a:xfrm>
          <a:prstGeom prst="rect">
            <a:avLst/>
          </a:prstGeom>
          <a:solidFill>
            <a:srgbClr val="F7EDD4"/>
          </a:solidFill>
        </p:spPr>
        <p:txBody>
          <a:bodyPr/>
          <a:lstStyle/>
          <a:p>
            <a:endParaRPr>
              <a:latin typeface="Times New Roman" panose="02020603050405020304" pitchFamily="18" charset="0"/>
              <a:cs typeface="Times New Roman" panose="02020603050405020304" pitchFamily="18" charset="0"/>
            </a:endParaRPr>
          </a:p>
        </p:txBody>
      </p:sp>
      <p:sp>
        <p:nvSpPr>
          <p:cNvPr id="18" name="Shape 14"/>
          <p:cNvSpPr/>
          <p:nvPr/>
        </p:nvSpPr>
        <p:spPr>
          <a:xfrm>
            <a:off x="9549051" y="6685002"/>
            <a:ext cx="15240" cy="1115020"/>
          </a:xfrm>
          <a:prstGeom prst="roundRect">
            <a:avLst>
              <a:gd name="adj" fmla="val 417532"/>
            </a:avLst>
          </a:prstGeom>
          <a:solidFill>
            <a:srgbClr val="DDD3BA"/>
          </a:solidFill>
        </p:spPr>
        <p:txBody>
          <a:bodyPr/>
          <a:lstStyle/>
          <a:p>
            <a:endParaRPr>
              <a:latin typeface="Times New Roman" panose="02020603050405020304" pitchFamily="18" charset="0"/>
              <a:cs typeface="Times New Roman" panose="02020603050405020304" pitchFamily="18" charset="0"/>
            </a:endParaRPr>
          </a:p>
        </p:txBody>
      </p:sp>
      <p:sp>
        <p:nvSpPr>
          <p:cNvPr id="19" name="Text 15"/>
          <p:cNvSpPr/>
          <p:nvPr/>
        </p:nvSpPr>
        <p:spPr>
          <a:xfrm>
            <a:off x="9927788" y="6836450"/>
            <a:ext cx="1956792" cy="236696"/>
          </a:xfrm>
          <a:prstGeom prst="rect">
            <a:avLst/>
          </a:prstGeom>
          <a:noFill/>
        </p:spPr>
        <p:txBody>
          <a:bodyPr wrap="none" lIns="0" tIns="0" rIns="0" bIns="0" rtlCol="0" anchor="t"/>
          <a:lstStyle/>
          <a:p>
            <a:pPr marL="0" indent="0" algn="l">
              <a:lnSpc>
                <a:spcPts val="1850"/>
              </a:lnSpc>
              <a:buNone/>
            </a:pPr>
            <a:r>
              <a:rPr lang="en-US" sz="1450">
                <a:solidFill>
                  <a:srgbClr val="454240"/>
                </a:solidFill>
                <a:latin typeface="Times New Roman" panose="02020603050405020304" pitchFamily="18" charset="0"/>
                <a:ea typeface="Libre Baskerville" pitchFamily="34" charset="-122"/>
                <a:cs typeface="Times New Roman" panose="02020603050405020304" pitchFamily="18" charset="0"/>
              </a:rPr>
              <a:t>Stability &amp; Accuracy</a:t>
            </a:r>
            <a:endParaRPr lang="en-US" sz="1450">
              <a:latin typeface="Times New Roman" panose="02020603050405020304" pitchFamily="18" charset="0"/>
              <a:cs typeface="Times New Roman" panose="02020603050405020304" pitchFamily="18" charset="0"/>
            </a:endParaRPr>
          </a:p>
        </p:txBody>
      </p:sp>
      <p:sp>
        <p:nvSpPr>
          <p:cNvPr id="20" name="Text 16"/>
          <p:cNvSpPr/>
          <p:nvPr/>
        </p:nvSpPr>
        <p:spPr>
          <a:xfrm>
            <a:off x="9927788" y="7163991"/>
            <a:ext cx="3937635" cy="484584"/>
          </a:xfrm>
          <a:prstGeom prst="rect">
            <a:avLst/>
          </a:prstGeom>
          <a:noFill/>
        </p:spPr>
        <p:txBody>
          <a:bodyPr wrap="square" lIns="0" tIns="0" rIns="0" bIns="0" rtlCol="0" anchor="t"/>
          <a:lstStyle/>
          <a:p>
            <a:pPr marL="0" indent="0" algn="l">
              <a:lnSpc>
                <a:spcPts val="1900"/>
              </a:lnSpc>
              <a:buNone/>
            </a:pPr>
            <a:r>
              <a:rPr lang="en-US" sz="1150">
                <a:solidFill>
                  <a:srgbClr val="454240"/>
                </a:solidFill>
                <a:latin typeface="Times New Roman" panose="02020603050405020304" pitchFamily="18" charset="0"/>
                <a:ea typeface="DM Sans" pitchFamily="34" charset="-122"/>
                <a:cs typeface="Times New Roman" panose="02020603050405020304" pitchFamily="18" charset="0"/>
              </a:rPr>
              <a:t>Provides more stable and reliable predictions than single models, crucial for critical network operations.</a:t>
            </a:r>
            <a:endParaRPr lang="en-US" sz="1150">
              <a:latin typeface="Times New Roman" panose="02020603050405020304" pitchFamily="18" charset="0"/>
              <a:cs typeface="Times New Roman" panose="02020603050405020304" pitchFamily="18" charset="0"/>
            </a:endParaRPr>
          </a:p>
        </p:txBody>
      </p:sp>
      <p:sp>
        <p:nvSpPr>
          <p:cNvPr id="21" name="Shape 17"/>
          <p:cNvSpPr/>
          <p:nvPr/>
        </p:nvSpPr>
        <p:spPr>
          <a:xfrm>
            <a:off x="9359741" y="7053084"/>
            <a:ext cx="378738" cy="378738"/>
          </a:xfrm>
          <a:prstGeom prst="roundRect">
            <a:avLst>
              <a:gd name="adj" fmla="val 16801"/>
            </a:avLst>
          </a:prstGeom>
          <a:solidFill>
            <a:srgbClr val="FFFDFA"/>
          </a:solidFill>
          <a:ln w="15240">
            <a:solidFill>
              <a:srgbClr val="DDD3BA"/>
            </a:solidFill>
            <a:prstDash val="solid"/>
          </a:ln>
        </p:spPr>
        <p:txBody>
          <a:bodyPr/>
          <a:lstStyle/>
          <a:p>
            <a:endParaRPr>
              <a:latin typeface="Times New Roman" panose="02020603050405020304" pitchFamily="18" charset="0"/>
              <a:cs typeface="Times New Roman" panose="02020603050405020304" pitchFamily="18" charset="0"/>
            </a:endParaRPr>
          </a:p>
        </p:txBody>
      </p:sp>
      <p:pic>
        <p:nvPicPr>
          <p:cNvPr id="2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54396" y="7147739"/>
            <a:ext cx="189309" cy="189309"/>
          </a:xfrm>
          <a:prstGeom prst="rect">
            <a:avLst/>
          </a:prstGeom>
        </p:spPr>
      </p:pic>
      <p:sp>
        <p:nvSpPr>
          <p:cNvPr id="23" name="Text 18"/>
          <p:cNvSpPr/>
          <p:nvPr/>
        </p:nvSpPr>
        <p:spPr>
          <a:xfrm>
            <a:off x="605909" y="7978021"/>
            <a:ext cx="13418582" cy="242292"/>
          </a:xfrm>
          <a:prstGeom prst="rect">
            <a:avLst/>
          </a:prstGeom>
          <a:noFill/>
        </p:spPr>
        <p:txBody>
          <a:bodyPr wrap="none" lIns="0" tIns="0" rIns="0" bIns="0" rtlCol="0" anchor="t"/>
          <a:lstStyle/>
          <a:p>
            <a:pPr marL="0" indent="0" algn="l">
              <a:lnSpc>
                <a:spcPts val="1900"/>
              </a:lnSpc>
              <a:buNone/>
            </a:pPr>
            <a:endParaRPr lang="en-US" sz="1150">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1D641391-C9D2-25D4-6F3C-12AB20237DD3}"/>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02060"/>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3667680C-B71D-2AAC-7608-4206679BDDA4}"/>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6E669D28-773C-50BB-0B14-F2ED841127C0}"/>
              </a:ext>
            </a:extLst>
          </p:cNvPr>
          <p:cNvSpPr txBox="1"/>
          <p:nvPr/>
        </p:nvSpPr>
        <p:spPr>
          <a:xfrm>
            <a:off x="1231809" y="5967672"/>
            <a:ext cx="7320224" cy="276999"/>
          </a:xfrm>
          <a:prstGeom prst="rect">
            <a:avLst/>
          </a:prstGeom>
          <a:noFill/>
        </p:spPr>
        <p:txBody>
          <a:bodyPr wrap="square">
            <a:spAutoFit/>
          </a:bodyPr>
          <a:lstStyle/>
          <a:p>
            <a:r>
              <a:rPr lang="en-US" sz="1200" b="1">
                <a:latin typeface="Times New Roman" panose="02020603050405020304" pitchFamily="18" charset="0"/>
                <a:cs typeface="Times New Roman" panose="02020603050405020304" pitchFamily="18" charset="0"/>
              </a:rPr>
              <a:t>Fig. 4 – Random Forest Classification</a:t>
            </a:r>
            <a:endParaRPr lang="en-IN" sz="1200" b="1"/>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9848" y="544592"/>
            <a:ext cx="11698248" cy="538996"/>
          </a:xfrm>
          <a:prstGeom prst="rect">
            <a:avLst/>
          </a:prstGeom>
          <a:noFill/>
        </p:spPr>
        <p:txBody>
          <a:bodyPr wrap="none" lIns="0" tIns="0" rIns="0" bIns="0" rtlCol="0" anchor="t"/>
          <a:lstStyle/>
          <a:p>
            <a:pPr marL="0" indent="0" algn="l">
              <a:lnSpc>
                <a:spcPts val="4200"/>
              </a:lnSpc>
              <a:buNone/>
            </a:pPr>
            <a:r>
              <a:rPr lang="en-US" sz="3350" b="1">
                <a:solidFill>
                  <a:schemeClr val="accent2">
                    <a:lumMod val="50000"/>
                  </a:schemeClr>
                </a:solidFill>
                <a:latin typeface="Times New Roman" panose="02020603050405020304" pitchFamily="18" charset="0"/>
                <a:ea typeface="Libre Baskerville" pitchFamily="34" charset="-122"/>
                <a:cs typeface="Times New Roman" panose="02020603050405020304" pitchFamily="18" charset="0"/>
              </a:rPr>
              <a:t>4. Support Vector Machine (SVM):</a:t>
            </a:r>
            <a:endParaRPr lang="en-US" sz="3350" b="1">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Text 1"/>
          <p:cNvSpPr/>
          <p:nvPr/>
        </p:nvSpPr>
        <p:spPr>
          <a:xfrm>
            <a:off x="689848" y="1428512"/>
            <a:ext cx="13250704" cy="275987"/>
          </a:xfrm>
          <a:prstGeom prst="rect">
            <a:avLst/>
          </a:prstGeom>
          <a:noFill/>
        </p:spPr>
        <p:txBody>
          <a:bodyPr wrap="none" lIns="0" tIns="0" rIns="0" bIns="0" rtlCol="0" anchor="t"/>
          <a:lstStyle/>
          <a:p>
            <a:pPr marL="0" indent="0" algn="l">
              <a:lnSpc>
                <a:spcPts val="2150"/>
              </a:lnSpc>
              <a:buNone/>
            </a:pPr>
            <a:r>
              <a:rPr lang="en-US" sz="1600">
                <a:latin typeface="Times New Roman" panose="02020603050405020304" pitchFamily="18" charset="0"/>
                <a:ea typeface="DM Sans" pitchFamily="34" charset="-122"/>
                <a:cs typeface="Times New Roman" panose="02020603050405020304" pitchFamily="18" charset="0"/>
              </a:rPr>
              <a:t>SVM finds optimal boundaries between different congestion levels but struggles with noisy 5G datasets, resulting in poor performance for this application</a:t>
            </a:r>
            <a:endParaRPr lang="en-US" sz="1600">
              <a:latin typeface="Times New Roman" panose="02020603050405020304" pitchFamily="18" charset="0"/>
              <a:cs typeface="Times New Roman" panose="02020603050405020304" pitchFamily="18" charset="0"/>
            </a:endParaRPr>
          </a:p>
        </p:txBody>
      </p:sp>
      <p:sp>
        <p:nvSpPr>
          <p:cNvPr id="4" name="Text 2"/>
          <p:cNvSpPr/>
          <p:nvPr/>
        </p:nvSpPr>
        <p:spPr>
          <a:xfrm>
            <a:off x="689848" y="1898452"/>
            <a:ext cx="13250704" cy="275987"/>
          </a:xfrm>
          <a:prstGeom prst="rect">
            <a:avLst/>
          </a:prstGeom>
          <a:noFill/>
        </p:spPr>
        <p:txBody>
          <a:bodyPr wrap="none" lIns="0" tIns="0" rIns="0" bIns="0" rtlCol="0" anchor="t"/>
          <a:lstStyle/>
          <a:p>
            <a:pPr marL="0" indent="0" algn="l">
              <a:lnSpc>
                <a:spcPts val="2150"/>
              </a:lnSpc>
              <a:buNone/>
            </a:pPr>
            <a:endParaRPr lang="en-US" sz="1350">
              <a:latin typeface="Times New Roman" panose="02020603050405020304" pitchFamily="18" charset="0"/>
              <a:cs typeface="Times New Roman" panose="02020603050405020304" pitchFamily="18" charset="0"/>
            </a:endParaRPr>
          </a:p>
        </p:txBody>
      </p:sp>
      <p:sp>
        <p:nvSpPr>
          <p:cNvPr id="5" name="Text 3"/>
          <p:cNvSpPr/>
          <p:nvPr/>
        </p:nvSpPr>
        <p:spPr>
          <a:xfrm>
            <a:off x="948571" y="2562344"/>
            <a:ext cx="6976467" cy="551974"/>
          </a:xfrm>
          <a:prstGeom prst="rect">
            <a:avLst/>
          </a:prstGeom>
          <a:noFill/>
        </p:spPr>
        <p:txBody>
          <a:bodyPr wrap="square" lIns="0" tIns="0" rIns="0" bIns="0" rtlCol="0" anchor="t"/>
          <a:lstStyle/>
          <a:p>
            <a:pPr marL="0" indent="0" algn="l">
              <a:lnSpc>
                <a:spcPts val="2150"/>
              </a:lnSpc>
              <a:buNone/>
            </a:pPr>
            <a:r>
              <a:rPr lang="en-US" sz="1600">
                <a:latin typeface="Times New Roman" panose="02020603050405020304" pitchFamily="18" charset="0"/>
                <a:ea typeface="DM Sans" pitchFamily="34" charset="-122"/>
                <a:cs typeface="Times New Roman" panose="02020603050405020304" pitchFamily="18" charset="0"/>
              </a:rPr>
              <a:t>Limited effectiveness due to sensitivity to noise in real-world 5G traffic data, making it unsuitable for production deployment.</a:t>
            </a:r>
            <a:endParaRPr lang="en-US" sz="1600">
              <a:latin typeface="Times New Roman" panose="02020603050405020304" pitchFamily="18" charset="0"/>
              <a:cs typeface="Times New Roman" panose="02020603050405020304" pitchFamily="18" charset="0"/>
            </a:endParaRPr>
          </a:p>
        </p:txBody>
      </p:sp>
      <p:sp>
        <p:nvSpPr>
          <p:cNvPr id="6" name="Text 4"/>
          <p:cNvSpPr/>
          <p:nvPr/>
        </p:nvSpPr>
        <p:spPr>
          <a:xfrm>
            <a:off x="948571" y="3286720"/>
            <a:ext cx="2587228" cy="323374"/>
          </a:xfrm>
          <a:prstGeom prst="rect">
            <a:avLst/>
          </a:prstGeom>
          <a:noFill/>
        </p:spPr>
        <p:txBody>
          <a:bodyPr wrap="none" lIns="0" tIns="0" rIns="0" bIns="0" rtlCol="0" anchor="t"/>
          <a:lstStyle/>
          <a:p>
            <a:pPr marL="0" indent="0" algn="l">
              <a:lnSpc>
                <a:spcPts val="2500"/>
              </a:lnSpc>
              <a:buNone/>
            </a:pPr>
            <a:r>
              <a:rPr lang="en-US" sz="2000" b="1">
                <a:solidFill>
                  <a:srgbClr val="5C4E3D"/>
                </a:solidFill>
                <a:latin typeface="Times New Roman" panose="02020603050405020304" pitchFamily="18" charset="0"/>
                <a:ea typeface="Libre Baskerville" pitchFamily="34" charset="-122"/>
                <a:cs typeface="Times New Roman" panose="02020603050405020304" pitchFamily="18" charset="0"/>
              </a:rPr>
              <a:t>How it Works </a:t>
            </a:r>
            <a:endParaRPr lang="en-US" sz="2000">
              <a:latin typeface="Times New Roman" panose="02020603050405020304" pitchFamily="18" charset="0"/>
              <a:cs typeface="Times New Roman" panose="02020603050405020304" pitchFamily="18" charset="0"/>
            </a:endParaRPr>
          </a:p>
        </p:txBody>
      </p:sp>
      <p:sp>
        <p:nvSpPr>
          <p:cNvPr id="7" name="Text 5"/>
          <p:cNvSpPr/>
          <p:nvPr/>
        </p:nvSpPr>
        <p:spPr>
          <a:xfrm>
            <a:off x="948571" y="3782497"/>
            <a:ext cx="6976467" cy="275987"/>
          </a:xfrm>
          <a:prstGeom prst="rect">
            <a:avLst/>
          </a:prstGeom>
          <a:noFill/>
        </p:spPr>
        <p:txBody>
          <a:bodyPr wrap="none" lIns="0" tIns="0" rIns="0" bIns="0" rtlCol="0" anchor="t"/>
          <a:lstStyle/>
          <a:p>
            <a:pPr marL="0" indent="0" algn="l">
              <a:lnSpc>
                <a:spcPts val="2150"/>
              </a:lnSpc>
              <a:buNone/>
            </a:pPr>
            <a:r>
              <a:rPr lang="en-US" sz="1600">
                <a:latin typeface="Times New Roman" panose="02020603050405020304" pitchFamily="18" charset="0"/>
                <a:ea typeface="DM Sans" pitchFamily="34" charset="-122"/>
                <a:cs typeface="Times New Roman" panose="02020603050405020304" pitchFamily="18" charset="0"/>
              </a:rPr>
              <a:t>Instead of fitting a straight line, SVM fits a line that stays within a </a:t>
            </a:r>
            <a:r>
              <a:rPr lang="en-US" sz="1600" b="1">
                <a:latin typeface="Times New Roman" panose="02020603050405020304" pitchFamily="18" charset="0"/>
                <a:ea typeface="DM Sans" pitchFamily="34" charset="-122"/>
                <a:cs typeface="Times New Roman" panose="02020603050405020304" pitchFamily="18" charset="0"/>
              </a:rPr>
              <a:t>margin of tolerance</a:t>
            </a:r>
            <a:r>
              <a:rPr lang="en-US" sz="1600">
                <a:latin typeface="Times New Roman" panose="02020603050405020304" pitchFamily="18" charset="0"/>
                <a:ea typeface="DM Sans" pitchFamily="34" charset="-122"/>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p:txBody>
      </p:sp>
      <p:sp>
        <p:nvSpPr>
          <p:cNvPr id="8" name="Text 6"/>
          <p:cNvSpPr/>
          <p:nvPr/>
        </p:nvSpPr>
        <p:spPr>
          <a:xfrm>
            <a:off x="948571" y="4213622"/>
            <a:ext cx="6976467" cy="275987"/>
          </a:xfrm>
          <a:prstGeom prst="rect">
            <a:avLst/>
          </a:prstGeom>
          <a:noFill/>
        </p:spPr>
        <p:txBody>
          <a:bodyPr wrap="none" lIns="0" tIns="0" rIns="0" bIns="0" rtlCol="0" anchor="t"/>
          <a:lstStyle/>
          <a:p>
            <a:pPr marL="0" indent="0" algn="l">
              <a:lnSpc>
                <a:spcPts val="2150"/>
              </a:lnSpc>
              <a:buNone/>
            </a:pPr>
            <a:r>
              <a:rPr lang="en-US" sz="1600">
                <a:latin typeface="Times New Roman" panose="02020603050405020304" pitchFamily="18" charset="0"/>
                <a:ea typeface="DM Sans" pitchFamily="34" charset="-122"/>
                <a:cs typeface="Times New Roman" panose="02020603050405020304" pitchFamily="18" charset="0"/>
              </a:rPr>
              <a:t>It focuses on points that lie </a:t>
            </a:r>
            <a:r>
              <a:rPr lang="en-US" sz="1600" b="1">
                <a:latin typeface="Times New Roman" panose="02020603050405020304" pitchFamily="18" charset="0"/>
                <a:ea typeface="DM Sans" pitchFamily="34" charset="-122"/>
                <a:cs typeface="Times New Roman" panose="02020603050405020304" pitchFamily="18" charset="0"/>
              </a:rPr>
              <a:t>closest to the boundary</a:t>
            </a:r>
            <a:r>
              <a:rPr lang="en-US" sz="1600">
                <a:latin typeface="Times New Roman" panose="02020603050405020304" pitchFamily="18" charset="0"/>
                <a:ea typeface="DM Sans" pitchFamily="34" charset="-122"/>
                <a:cs typeface="Times New Roman" panose="02020603050405020304" pitchFamily="18" charset="0"/>
              </a:rPr>
              <a:t> — called Support Vectors.</a:t>
            </a:r>
            <a:endParaRPr lang="en-US" sz="1600">
              <a:latin typeface="Times New Roman" panose="02020603050405020304" pitchFamily="18" charset="0"/>
              <a:cs typeface="Times New Roman" panose="02020603050405020304" pitchFamily="18" charset="0"/>
            </a:endParaRPr>
          </a:p>
        </p:txBody>
      </p:sp>
      <p:sp>
        <p:nvSpPr>
          <p:cNvPr id="9" name="Text 7"/>
          <p:cNvSpPr/>
          <p:nvPr/>
        </p:nvSpPr>
        <p:spPr>
          <a:xfrm>
            <a:off x="948571" y="4644747"/>
            <a:ext cx="6976467" cy="275987"/>
          </a:xfrm>
          <a:prstGeom prst="rect">
            <a:avLst/>
          </a:prstGeom>
          <a:noFill/>
        </p:spPr>
        <p:txBody>
          <a:bodyPr wrap="none" lIns="0" tIns="0" rIns="0" bIns="0" rtlCol="0" anchor="t"/>
          <a:lstStyle/>
          <a:p>
            <a:pPr marL="342900" indent="-342900" algn="l">
              <a:lnSpc>
                <a:spcPts val="2150"/>
              </a:lnSpc>
              <a:buSzTx/>
              <a:buChar char="•"/>
            </a:pPr>
            <a:r>
              <a:rPr lang="en-US" sz="1600">
                <a:latin typeface="Times New Roman" panose="02020603050405020304" pitchFamily="18" charset="0"/>
                <a:ea typeface="DM Sans" pitchFamily="34" charset="-122"/>
                <a:cs typeface="Times New Roman" panose="02020603050405020304" pitchFamily="18" charset="0"/>
              </a:rPr>
              <a:t>SVM struggled because 5G data has </a:t>
            </a:r>
            <a:r>
              <a:rPr lang="en-US" sz="1600" b="1">
                <a:latin typeface="Times New Roman" panose="02020603050405020304" pitchFamily="18" charset="0"/>
                <a:ea typeface="DM Sans" pitchFamily="34" charset="-122"/>
                <a:cs typeface="Times New Roman" panose="02020603050405020304" pitchFamily="18" charset="0"/>
              </a:rPr>
              <a:t>many features</a:t>
            </a:r>
            <a:r>
              <a:rPr lang="en-US" sz="1600">
                <a:latin typeface="Times New Roman" panose="02020603050405020304" pitchFamily="18" charset="0"/>
                <a:ea typeface="DM Sans" pitchFamily="34" charset="-122"/>
                <a:cs typeface="Times New Roman" panose="02020603050405020304" pitchFamily="18" charset="0"/>
              </a:rPr>
              <a:t> and non-linear relationships</a:t>
            </a:r>
            <a:endParaRPr lang="en-US" sz="1600">
              <a:latin typeface="Times New Roman" panose="02020603050405020304" pitchFamily="18" charset="0"/>
              <a:cs typeface="Times New Roman" panose="02020603050405020304" pitchFamily="18" charset="0"/>
            </a:endParaRPr>
          </a:p>
        </p:txBody>
      </p:sp>
      <p:sp>
        <p:nvSpPr>
          <p:cNvPr id="10" name="Text 8"/>
          <p:cNvSpPr/>
          <p:nvPr/>
        </p:nvSpPr>
        <p:spPr>
          <a:xfrm>
            <a:off x="948571" y="4981099"/>
            <a:ext cx="6976467" cy="275987"/>
          </a:xfrm>
          <a:prstGeom prst="rect">
            <a:avLst/>
          </a:prstGeom>
          <a:noFill/>
        </p:spPr>
        <p:txBody>
          <a:bodyPr wrap="none" lIns="0" tIns="0" rIns="0" bIns="0" rtlCol="0" anchor="t"/>
          <a:lstStyle/>
          <a:p>
            <a:pPr marL="342900" indent="-342900" algn="l">
              <a:lnSpc>
                <a:spcPts val="2150"/>
              </a:lnSpc>
              <a:buSzTx/>
              <a:buChar char="•"/>
            </a:pPr>
            <a:r>
              <a:rPr lang="en-US" sz="1600">
                <a:latin typeface="Times New Roman" panose="02020603050405020304" pitchFamily="18" charset="0"/>
                <a:ea typeface="DM Sans" pitchFamily="34" charset="-122"/>
                <a:cs typeface="Times New Roman" panose="02020603050405020304" pitchFamily="18" charset="0"/>
              </a:rPr>
              <a:t>SVM works best on small datasets but your dataset is larger</a:t>
            </a:r>
            <a:endParaRPr lang="en-US" sz="1600">
              <a:latin typeface="Times New Roman" panose="02020603050405020304" pitchFamily="18" charset="0"/>
              <a:cs typeface="Times New Roman" panose="02020603050405020304" pitchFamily="18" charset="0"/>
            </a:endParaRPr>
          </a:p>
        </p:txBody>
      </p:sp>
      <p:sp>
        <p:nvSpPr>
          <p:cNvPr id="11" name="Text 9"/>
          <p:cNvSpPr/>
          <p:nvPr/>
        </p:nvSpPr>
        <p:spPr>
          <a:xfrm>
            <a:off x="948571" y="5317450"/>
            <a:ext cx="6976467" cy="275987"/>
          </a:xfrm>
          <a:prstGeom prst="rect">
            <a:avLst/>
          </a:prstGeom>
          <a:noFill/>
        </p:spPr>
        <p:txBody>
          <a:bodyPr wrap="none" lIns="0" tIns="0" rIns="0" bIns="0" rtlCol="0" anchor="t"/>
          <a:lstStyle/>
          <a:p>
            <a:pPr marL="342900" indent="-342900" algn="l">
              <a:lnSpc>
                <a:spcPts val="2150"/>
              </a:lnSpc>
              <a:buSzTx/>
              <a:buChar char="•"/>
            </a:pPr>
            <a:r>
              <a:rPr lang="en-US" sz="1600">
                <a:latin typeface="Times New Roman" panose="02020603050405020304" pitchFamily="18" charset="0"/>
                <a:ea typeface="DM Sans" pitchFamily="34" charset="-122"/>
                <a:cs typeface="Times New Roman" panose="02020603050405020304" pitchFamily="18" charset="0"/>
              </a:rPr>
              <a:t>Result: </a:t>
            </a:r>
            <a:r>
              <a:rPr lang="en-US" sz="1600" b="1">
                <a:latin typeface="Times New Roman" panose="02020603050405020304" pitchFamily="18" charset="0"/>
                <a:ea typeface="DM Sans" pitchFamily="34" charset="-122"/>
                <a:cs typeface="Times New Roman" panose="02020603050405020304" pitchFamily="18" charset="0"/>
              </a:rPr>
              <a:t>Poor R² score</a:t>
            </a:r>
            <a:r>
              <a:rPr lang="en-US" sz="1600">
                <a:latin typeface="Times New Roman" panose="02020603050405020304" pitchFamily="18" charset="0"/>
                <a:ea typeface="DM Sans" pitchFamily="34" charset="-122"/>
                <a:cs typeface="Times New Roman" panose="02020603050405020304" pitchFamily="18" charset="0"/>
              </a:rPr>
              <a:t> compared to Random Forest</a:t>
            </a:r>
            <a:endParaRPr lang="en-US" sz="1600">
              <a:latin typeface="Times New Roman" panose="02020603050405020304" pitchFamily="18" charset="0"/>
              <a:cs typeface="Times New Roman" panose="02020603050405020304" pitchFamily="18" charset="0"/>
            </a:endParaRPr>
          </a:p>
        </p:txBody>
      </p:sp>
      <p:sp>
        <p:nvSpPr>
          <p:cNvPr id="12" name="Shape 10"/>
          <p:cNvSpPr/>
          <p:nvPr/>
        </p:nvSpPr>
        <p:spPr>
          <a:xfrm>
            <a:off x="689848" y="2562344"/>
            <a:ext cx="22860" cy="3031093"/>
          </a:xfrm>
          <a:prstGeom prst="rect">
            <a:avLst/>
          </a:prstGeom>
          <a:solidFill>
            <a:srgbClr val="B88E23"/>
          </a:solidFill>
        </p:spPr>
        <p:txBody>
          <a:bodyPr/>
          <a:lstStyle/>
          <a:p>
            <a:endParaRPr>
              <a:latin typeface="Times New Roman" panose="02020603050405020304" pitchFamily="18" charset="0"/>
              <a:cs typeface="Times New Roman" panose="02020603050405020304" pitchFamily="18" charset="0"/>
            </a:endParaRPr>
          </a:p>
        </p:txBody>
      </p:sp>
      <p:sp>
        <p:nvSpPr>
          <p:cNvPr id="13" name="Text 11"/>
          <p:cNvSpPr/>
          <p:nvPr/>
        </p:nvSpPr>
        <p:spPr>
          <a:xfrm>
            <a:off x="8353425" y="2523530"/>
            <a:ext cx="5594628" cy="275987"/>
          </a:xfrm>
          <a:prstGeom prst="rect">
            <a:avLst/>
          </a:prstGeom>
          <a:noFill/>
        </p:spPr>
        <p:txBody>
          <a:bodyPr wrap="none" lIns="0" tIns="0" rIns="0" bIns="0" rtlCol="0" anchor="t"/>
          <a:lstStyle/>
          <a:p>
            <a:pPr marL="0" indent="0" algn="l">
              <a:lnSpc>
                <a:spcPts val="2150"/>
              </a:lnSpc>
              <a:buNone/>
            </a:pPr>
            <a:endParaRPr lang="en-US" sz="1350">
              <a:latin typeface="Times New Roman" panose="02020603050405020304" pitchFamily="18" charset="0"/>
              <a:cs typeface="Times New Roman" panose="02020603050405020304" pitchFamily="18" charset="0"/>
            </a:endParaRPr>
          </a:p>
        </p:txBody>
      </p:sp>
      <p:pic>
        <p:nvPicPr>
          <p:cNvPr id="14" name="Image 0" descr="preencoded.png"/>
          <p:cNvPicPr>
            <a:picLocks noChangeAspect="1"/>
          </p:cNvPicPr>
          <p:nvPr/>
        </p:nvPicPr>
        <p:blipFill>
          <a:blip r:embed="rId3"/>
          <a:srcRect t="14802"/>
          <a:stretch>
            <a:fillRect/>
          </a:stretch>
        </p:blipFill>
        <p:spPr>
          <a:xfrm>
            <a:off x="9195197" y="2677240"/>
            <a:ext cx="4752856" cy="3031093"/>
          </a:xfrm>
          <a:prstGeom prst="rect">
            <a:avLst/>
          </a:prstGeom>
        </p:spPr>
      </p:pic>
      <p:sp>
        <p:nvSpPr>
          <p:cNvPr id="15" name="Text 12"/>
          <p:cNvSpPr/>
          <p:nvPr/>
        </p:nvSpPr>
        <p:spPr>
          <a:xfrm>
            <a:off x="689848" y="6939082"/>
            <a:ext cx="13250704" cy="275987"/>
          </a:xfrm>
          <a:prstGeom prst="rect">
            <a:avLst/>
          </a:prstGeom>
          <a:noFill/>
        </p:spPr>
        <p:txBody>
          <a:bodyPr wrap="none" lIns="0" tIns="0" rIns="0" bIns="0" rtlCol="0" anchor="t"/>
          <a:lstStyle/>
          <a:p>
            <a:pPr marL="0" indent="0" algn="l">
              <a:lnSpc>
                <a:spcPts val="2150"/>
              </a:lnSpc>
              <a:buNone/>
            </a:pPr>
            <a:endParaRPr lang="en-US" sz="1350">
              <a:latin typeface="Times New Roman" panose="02020603050405020304" pitchFamily="18" charset="0"/>
              <a:cs typeface="Times New Roman" panose="02020603050405020304" pitchFamily="18" charset="0"/>
            </a:endParaRPr>
          </a:p>
        </p:txBody>
      </p:sp>
      <p:sp>
        <p:nvSpPr>
          <p:cNvPr id="16" name="Text 13"/>
          <p:cNvSpPr/>
          <p:nvPr/>
        </p:nvSpPr>
        <p:spPr>
          <a:xfrm>
            <a:off x="689848" y="7409021"/>
            <a:ext cx="13250704" cy="275987"/>
          </a:xfrm>
          <a:prstGeom prst="rect">
            <a:avLst/>
          </a:prstGeom>
          <a:noFill/>
        </p:spPr>
        <p:txBody>
          <a:bodyPr wrap="none" lIns="0" tIns="0" rIns="0" bIns="0" rtlCol="0" anchor="t"/>
          <a:lstStyle/>
          <a:p>
            <a:pPr marL="0" indent="0" algn="l">
              <a:lnSpc>
                <a:spcPts val="2150"/>
              </a:lnSpc>
              <a:buNone/>
            </a:pPr>
            <a:endParaRPr lang="en-US" sz="135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4F2878D4-37ED-B86A-1B4F-1A1251A027D9}"/>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02060"/>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7C169406-AAD1-BD87-EEA5-36BF9320C10C}"/>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327D091A-074B-56AC-ACF2-AF5200640544}"/>
              </a:ext>
            </a:extLst>
          </p:cNvPr>
          <p:cNvSpPr txBox="1"/>
          <p:nvPr/>
        </p:nvSpPr>
        <p:spPr>
          <a:xfrm>
            <a:off x="10591939" y="5804594"/>
            <a:ext cx="3106787" cy="307777"/>
          </a:xfrm>
          <a:prstGeom prst="rect">
            <a:avLst/>
          </a:prstGeom>
          <a:noFill/>
        </p:spPr>
        <p:txBody>
          <a:bodyPr wrap="square">
            <a:spAutoFit/>
          </a:bodyPr>
          <a:lstStyle/>
          <a:p>
            <a:r>
              <a:rPr lang="en-US" sz="1400" b="1">
                <a:latin typeface="Times New Roman" panose="02020603050405020304" pitchFamily="18" charset="0"/>
                <a:cs typeface="Times New Roman" panose="02020603050405020304" pitchFamily="18" charset="0"/>
              </a:rPr>
              <a:t>Fig. 5 – SVM Performance</a:t>
            </a:r>
            <a:endParaRPr lang="en-IN" sz="1400" b="1"/>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37342" y="538401"/>
            <a:ext cx="12281297" cy="497919"/>
          </a:xfrm>
          <a:prstGeom prst="rect">
            <a:avLst/>
          </a:prstGeom>
          <a:noFill/>
        </p:spPr>
        <p:txBody>
          <a:bodyPr wrap="none" lIns="0" tIns="0" rIns="0" bIns="0" rtlCol="0" anchor="t"/>
          <a:lstStyle/>
          <a:p>
            <a:pPr marL="0" indent="0" algn="l">
              <a:lnSpc>
                <a:spcPts val="3900"/>
              </a:lnSpc>
              <a:buNone/>
            </a:pPr>
            <a:r>
              <a:rPr lang="en-US" sz="3100">
                <a:solidFill>
                  <a:schemeClr val="accent2">
                    <a:lumMod val="50000"/>
                  </a:schemeClr>
                </a:solidFill>
                <a:latin typeface="Times New Roman" panose="02020603050405020304" pitchFamily="18" charset="0"/>
                <a:ea typeface="Libre Baskerville" pitchFamily="34" charset="-122"/>
                <a:cs typeface="Times New Roman" panose="02020603050405020304" pitchFamily="18" charset="0"/>
              </a:rPr>
              <a:t>Unsupervised Learning: Uncovering Hidden Traffic Patterns:</a:t>
            </a:r>
            <a:endParaRPr lang="en-US" sz="310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Text 1"/>
          <p:cNvSpPr/>
          <p:nvPr/>
        </p:nvSpPr>
        <p:spPr>
          <a:xfrm>
            <a:off x="637342" y="1354931"/>
            <a:ext cx="13355717" cy="509588"/>
          </a:xfrm>
          <a:prstGeom prst="rect">
            <a:avLst/>
          </a:prstGeom>
          <a:noFill/>
        </p:spPr>
        <p:txBody>
          <a:bodyPr wrap="square" lIns="0" tIns="0" rIns="0" bIns="0" rtlCol="0" anchor="t"/>
          <a:lstStyle/>
          <a:p>
            <a:pPr marL="0" indent="0" algn="just">
              <a:lnSpc>
                <a:spcPct val="150000"/>
              </a:lnSpc>
              <a:buNone/>
            </a:pPr>
            <a:r>
              <a:rPr lang="en-US">
                <a:latin typeface="Times New Roman" panose="02020603050405020304" pitchFamily="18" charset="0"/>
                <a:ea typeface="DM Sans" pitchFamily="34" charset="-122"/>
                <a:cs typeface="Times New Roman" panose="02020603050405020304" pitchFamily="18" charset="0"/>
              </a:rPr>
              <a:t>Complementing our supervised approach, unsupervised learning plays a crucial role in understanding the intricate dynamics of 5G networks without relying on predefined labels. This branch of machine learning is designed to discover hidden structures, patterns, and groupings within unlabeled network data.</a:t>
            </a:r>
            <a:endParaRPr lang="en-US">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rcRect t="27866" b="23866"/>
          <a:stretch>
            <a:fillRect/>
          </a:stretch>
        </p:blipFill>
        <p:spPr>
          <a:xfrm>
            <a:off x="629922" y="2864323"/>
            <a:ext cx="5383887" cy="1462543"/>
          </a:xfrm>
          <a:prstGeom prst="rect">
            <a:avLst/>
          </a:prstGeom>
        </p:spPr>
      </p:pic>
      <p:sp>
        <p:nvSpPr>
          <p:cNvPr id="5" name="Text 2"/>
          <p:cNvSpPr/>
          <p:nvPr/>
        </p:nvSpPr>
        <p:spPr>
          <a:xfrm>
            <a:off x="6484515" y="2951709"/>
            <a:ext cx="7583091" cy="254794"/>
          </a:xfrm>
          <a:prstGeom prst="rect">
            <a:avLst/>
          </a:prstGeom>
          <a:noFill/>
        </p:spPr>
        <p:txBody>
          <a:bodyPr wrap="none" lIns="0" tIns="0" rIns="0" bIns="0" rtlCol="0" anchor="t"/>
          <a:lstStyle/>
          <a:p>
            <a:pPr marL="0" indent="0" algn="l">
              <a:lnSpc>
                <a:spcPts val="2000"/>
              </a:lnSpc>
              <a:buNone/>
            </a:pPr>
            <a:r>
              <a:rPr lang="en-US" sz="1600">
                <a:latin typeface="Times New Roman" panose="02020603050405020304" pitchFamily="18" charset="0"/>
                <a:ea typeface="DM Sans" pitchFamily="34" charset="-122"/>
                <a:cs typeface="Times New Roman" panose="02020603050405020304" pitchFamily="18" charset="0"/>
              </a:rPr>
              <a:t>•</a:t>
            </a:r>
            <a:r>
              <a:rPr lang="en-US" sz="1600" b="1">
                <a:latin typeface="Times New Roman" panose="02020603050405020304" pitchFamily="18" charset="0"/>
                <a:ea typeface="DM Sans" pitchFamily="34" charset="-122"/>
                <a:cs typeface="Times New Roman" panose="02020603050405020304" pitchFamily="18" charset="0"/>
              </a:rPr>
              <a:t>No Labels: </a:t>
            </a:r>
            <a:r>
              <a:rPr lang="en-US" sz="1600">
                <a:latin typeface="Times New Roman" panose="02020603050405020304" pitchFamily="18" charset="0"/>
                <a:ea typeface="DM Sans" pitchFamily="34" charset="-122"/>
                <a:cs typeface="Times New Roman" panose="02020603050405020304" pitchFamily="18" charset="0"/>
              </a:rPr>
              <a:t>The dataset contains only input features, with no predefined outputs.</a:t>
            </a:r>
            <a:endParaRPr lang="en-US" sz="1600">
              <a:latin typeface="Times New Roman" panose="02020603050405020304" pitchFamily="18" charset="0"/>
              <a:cs typeface="Times New Roman" panose="02020603050405020304" pitchFamily="18" charset="0"/>
            </a:endParaRPr>
          </a:p>
        </p:txBody>
      </p:sp>
      <p:sp>
        <p:nvSpPr>
          <p:cNvPr id="6" name="Text 3"/>
          <p:cNvSpPr/>
          <p:nvPr/>
        </p:nvSpPr>
        <p:spPr>
          <a:xfrm>
            <a:off x="6484515" y="3446288"/>
            <a:ext cx="7583091" cy="254794"/>
          </a:xfrm>
          <a:prstGeom prst="rect">
            <a:avLst/>
          </a:prstGeom>
          <a:noFill/>
        </p:spPr>
        <p:txBody>
          <a:bodyPr wrap="none" lIns="0" tIns="0" rIns="0" bIns="0" rtlCol="0" anchor="t"/>
          <a:lstStyle/>
          <a:p>
            <a:pPr marL="0" indent="0" algn="l">
              <a:lnSpc>
                <a:spcPts val="2000"/>
              </a:lnSpc>
              <a:buNone/>
            </a:pPr>
            <a:r>
              <a:rPr lang="en-US" sz="1600">
                <a:latin typeface="Times New Roman" panose="02020603050405020304" pitchFamily="18" charset="0"/>
                <a:ea typeface="DM Sans" pitchFamily="34" charset="-122"/>
                <a:cs typeface="Times New Roman" panose="02020603050405020304" pitchFamily="18" charset="0"/>
              </a:rPr>
              <a:t>•</a:t>
            </a:r>
            <a:r>
              <a:rPr lang="en-US" sz="1600" b="1">
                <a:latin typeface="Times New Roman" panose="02020603050405020304" pitchFamily="18" charset="0"/>
                <a:ea typeface="DM Sans" pitchFamily="34" charset="-122"/>
                <a:cs typeface="Times New Roman" panose="02020603050405020304" pitchFamily="18" charset="0"/>
              </a:rPr>
              <a:t>Goal: </a:t>
            </a:r>
            <a:r>
              <a:rPr lang="en-US" sz="1600">
                <a:latin typeface="Times New Roman" panose="02020603050405020304" pitchFamily="18" charset="0"/>
                <a:ea typeface="DM Sans" pitchFamily="34" charset="-122"/>
                <a:cs typeface="Times New Roman" panose="02020603050405020304" pitchFamily="18" charset="0"/>
              </a:rPr>
              <a:t>To discover hidden patterns, groupings, or anomalies in the data.</a:t>
            </a:r>
            <a:endParaRPr lang="en-US" sz="1600">
              <a:latin typeface="Times New Roman" panose="02020603050405020304" pitchFamily="18" charset="0"/>
              <a:cs typeface="Times New Roman" panose="02020603050405020304" pitchFamily="18" charset="0"/>
            </a:endParaRPr>
          </a:p>
        </p:txBody>
      </p:sp>
      <p:sp>
        <p:nvSpPr>
          <p:cNvPr id="7" name="Text 4"/>
          <p:cNvSpPr/>
          <p:nvPr/>
        </p:nvSpPr>
        <p:spPr>
          <a:xfrm>
            <a:off x="6484515" y="3854090"/>
            <a:ext cx="7583091" cy="254794"/>
          </a:xfrm>
          <a:prstGeom prst="rect">
            <a:avLst/>
          </a:prstGeom>
          <a:noFill/>
        </p:spPr>
        <p:txBody>
          <a:bodyPr wrap="none" lIns="0" tIns="0" rIns="0" bIns="0" rtlCol="0" anchor="t"/>
          <a:lstStyle/>
          <a:p>
            <a:pPr marL="0" indent="0" algn="l">
              <a:lnSpc>
                <a:spcPts val="2000"/>
              </a:lnSpc>
              <a:buNone/>
            </a:pPr>
            <a:r>
              <a:rPr lang="en-US" sz="1600">
                <a:latin typeface="Times New Roman" panose="02020603050405020304" pitchFamily="18" charset="0"/>
                <a:ea typeface="DM Sans" pitchFamily="34" charset="-122"/>
                <a:cs typeface="Times New Roman" panose="02020603050405020304" pitchFamily="18" charset="0"/>
              </a:rPr>
              <a:t>•Identifies patterns and relationships in data without requiring labels</a:t>
            </a:r>
            <a:endParaRPr lang="en-US" sz="1600">
              <a:latin typeface="Times New Roman" panose="02020603050405020304" pitchFamily="18" charset="0"/>
              <a:cs typeface="Times New Roman" panose="02020603050405020304" pitchFamily="18" charset="0"/>
            </a:endParaRPr>
          </a:p>
        </p:txBody>
      </p:sp>
      <p:sp>
        <p:nvSpPr>
          <p:cNvPr id="8" name="Shape 5"/>
          <p:cNvSpPr/>
          <p:nvPr/>
        </p:nvSpPr>
        <p:spPr>
          <a:xfrm>
            <a:off x="567333" y="5084742"/>
            <a:ext cx="4345662" cy="2079903"/>
          </a:xfrm>
          <a:prstGeom prst="roundRect">
            <a:avLst>
              <a:gd name="adj" fmla="val 3218"/>
            </a:avLst>
          </a:prstGeom>
          <a:solidFill>
            <a:srgbClr val="F7EDD4"/>
          </a:solidFill>
          <a:ln w="7620">
            <a:solidFill>
              <a:srgbClr val="DDD3BA"/>
            </a:solidFill>
            <a:prstDash val="solid"/>
          </a:ln>
        </p:spPr>
        <p:txBody>
          <a:bodyPr/>
          <a:lstStyle/>
          <a:p>
            <a:endParaRPr>
              <a:latin typeface="Times New Roman" panose="02020603050405020304" pitchFamily="18" charset="0"/>
              <a:cs typeface="Times New Roman" panose="02020603050405020304" pitchFamily="18" charset="0"/>
            </a:endParaRPr>
          </a:p>
        </p:txBody>
      </p:sp>
      <p:sp>
        <p:nvSpPr>
          <p:cNvPr id="9" name="Shape 6"/>
          <p:cNvSpPr/>
          <p:nvPr/>
        </p:nvSpPr>
        <p:spPr>
          <a:xfrm>
            <a:off x="804266" y="5286374"/>
            <a:ext cx="477917" cy="477917"/>
          </a:xfrm>
          <a:prstGeom prst="roundRect">
            <a:avLst>
              <a:gd name="adj" fmla="val 19131116"/>
            </a:avLst>
          </a:prstGeom>
          <a:solidFill>
            <a:srgbClr val="B88E23"/>
          </a:solidFill>
        </p:spPr>
        <p:txBody>
          <a:bodyPr/>
          <a:lstStyle/>
          <a:p>
            <a:endParaRPr lang="en-IN">
              <a:latin typeface="Times New Roman" panose="02020603050405020304" pitchFamily="18" charset="0"/>
              <a:cs typeface="Times New Roman" panose="02020603050405020304" pitchFamily="18" charset="0"/>
            </a:endParaRPr>
          </a:p>
        </p:txBody>
      </p:sp>
      <p:pic>
        <p:nvPicPr>
          <p:cNvPr id="10"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3171" y="5428179"/>
            <a:ext cx="215027" cy="215027"/>
          </a:xfrm>
          <a:prstGeom prst="rect">
            <a:avLst/>
          </a:prstGeom>
        </p:spPr>
      </p:pic>
      <p:sp>
        <p:nvSpPr>
          <p:cNvPr id="11" name="Text 7"/>
          <p:cNvSpPr/>
          <p:nvPr/>
        </p:nvSpPr>
        <p:spPr>
          <a:xfrm>
            <a:off x="818494" y="5888652"/>
            <a:ext cx="1991678" cy="248960"/>
          </a:xfrm>
          <a:prstGeom prst="rect">
            <a:avLst/>
          </a:prstGeom>
          <a:noFill/>
        </p:spPr>
        <p:txBody>
          <a:bodyPr wrap="none" lIns="0" tIns="0" rIns="0" bIns="0" rtlCol="0" anchor="t"/>
          <a:lstStyle/>
          <a:p>
            <a:pPr marL="0" indent="0" algn="l">
              <a:lnSpc>
                <a:spcPts val="1950"/>
              </a:lnSpc>
              <a:buNone/>
            </a:pPr>
            <a:r>
              <a:rPr lang="en-US" sz="1550">
                <a:solidFill>
                  <a:srgbClr val="454240"/>
                </a:solidFill>
                <a:latin typeface="Times New Roman" panose="02020603050405020304" pitchFamily="18" charset="0"/>
                <a:ea typeface="Libre Baskerville" pitchFamily="34" charset="-122"/>
                <a:cs typeface="Times New Roman" panose="02020603050405020304" pitchFamily="18" charset="0"/>
              </a:rPr>
              <a:t>No Labels Needed</a:t>
            </a:r>
            <a:endParaRPr lang="en-US" sz="1550">
              <a:latin typeface="Times New Roman" panose="02020603050405020304" pitchFamily="18" charset="0"/>
              <a:cs typeface="Times New Roman" panose="02020603050405020304" pitchFamily="18" charset="0"/>
            </a:endParaRPr>
          </a:p>
        </p:txBody>
      </p:sp>
      <p:sp>
        <p:nvSpPr>
          <p:cNvPr id="12" name="Text 8"/>
          <p:cNvSpPr/>
          <p:nvPr/>
        </p:nvSpPr>
        <p:spPr>
          <a:xfrm>
            <a:off x="804266" y="6282214"/>
            <a:ext cx="4011811" cy="764381"/>
          </a:xfrm>
          <a:prstGeom prst="rect">
            <a:avLst/>
          </a:prstGeom>
          <a:noFill/>
        </p:spPr>
        <p:txBody>
          <a:bodyPr wrap="square" lIns="0" tIns="0" rIns="0" bIns="0" rtlCol="0" anchor="t"/>
          <a:lstStyle/>
          <a:p>
            <a:pPr marL="0" indent="0" algn="l">
              <a:lnSpc>
                <a:spcPts val="2000"/>
              </a:lnSpc>
              <a:buNone/>
            </a:pPr>
            <a:r>
              <a:rPr lang="en-US" sz="1250">
                <a:solidFill>
                  <a:srgbClr val="454240"/>
                </a:solidFill>
                <a:latin typeface="Times New Roman" panose="02020603050405020304" pitchFamily="18" charset="0"/>
                <a:ea typeface="DM Sans" pitchFamily="34" charset="-122"/>
                <a:cs typeface="Times New Roman" panose="02020603050405020304" pitchFamily="18" charset="0"/>
              </a:rPr>
              <a:t>Discovers patterns in data without prior knowledge of output categories, ideal for exploring new network behaviours.</a:t>
            </a:r>
            <a:endParaRPr lang="en-US" sz="1250">
              <a:latin typeface="Times New Roman" panose="02020603050405020304" pitchFamily="18" charset="0"/>
              <a:cs typeface="Times New Roman" panose="02020603050405020304" pitchFamily="18" charset="0"/>
            </a:endParaRPr>
          </a:p>
        </p:txBody>
      </p:sp>
      <p:sp>
        <p:nvSpPr>
          <p:cNvPr id="13" name="Shape 9"/>
          <p:cNvSpPr/>
          <p:nvPr/>
        </p:nvSpPr>
        <p:spPr>
          <a:xfrm>
            <a:off x="5149928" y="5068648"/>
            <a:ext cx="4345662" cy="2079903"/>
          </a:xfrm>
          <a:prstGeom prst="roundRect">
            <a:avLst>
              <a:gd name="adj" fmla="val 3218"/>
            </a:avLst>
          </a:prstGeom>
          <a:solidFill>
            <a:srgbClr val="F7EDD4"/>
          </a:solidFill>
          <a:ln w="7620">
            <a:solidFill>
              <a:srgbClr val="DDD3BA"/>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4" name="Shape 10"/>
          <p:cNvSpPr/>
          <p:nvPr/>
        </p:nvSpPr>
        <p:spPr>
          <a:xfrm>
            <a:off x="5323462" y="5260027"/>
            <a:ext cx="477917" cy="477917"/>
          </a:xfrm>
          <a:prstGeom prst="roundRect">
            <a:avLst>
              <a:gd name="adj" fmla="val 19131116"/>
            </a:avLst>
          </a:prstGeom>
          <a:solidFill>
            <a:srgbClr val="B88E23"/>
          </a:solidFill>
        </p:spPr>
        <p:txBody>
          <a:bodyPr/>
          <a:lstStyle/>
          <a:p>
            <a:endParaRPr lang="en-IN">
              <a:latin typeface="Times New Roman" panose="02020603050405020304" pitchFamily="18" charset="0"/>
              <a:cs typeface="Times New Roman" panose="02020603050405020304" pitchFamily="18" charset="0"/>
            </a:endParaRPr>
          </a:p>
        </p:txBody>
      </p:sp>
      <p:pic>
        <p:nvPicPr>
          <p:cNvPr id="15"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5022" y="5359713"/>
            <a:ext cx="254795" cy="254795"/>
          </a:xfrm>
          <a:prstGeom prst="rect">
            <a:avLst/>
          </a:prstGeom>
        </p:spPr>
      </p:pic>
      <p:sp>
        <p:nvSpPr>
          <p:cNvPr id="16" name="Text 11"/>
          <p:cNvSpPr/>
          <p:nvPr/>
        </p:nvSpPr>
        <p:spPr>
          <a:xfrm>
            <a:off x="5309235" y="5844398"/>
            <a:ext cx="1991678" cy="248960"/>
          </a:xfrm>
          <a:prstGeom prst="rect">
            <a:avLst/>
          </a:prstGeom>
          <a:noFill/>
        </p:spPr>
        <p:txBody>
          <a:bodyPr wrap="none" lIns="0" tIns="0" rIns="0" bIns="0" rtlCol="0" anchor="t"/>
          <a:lstStyle/>
          <a:p>
            <a:pPr marL="0" indent="0" algn="l">
              <a:lnSpc>
                <a:spcPts val="1950"/>
              </a:lnSpc>
              <a:buNone/>
            </a:pPr>
            <a:r>
              <a:rPr lang="en-US" sz="1550">
                <a:solidFill>
                  <a:srgbClr val="454240"/>
                </a:solidFill>
                <a:latin typeface="Times New Roman" panose="02020603050405020304" pitchFamily="18" charset="0"/>
                <a:ea typeface="Libre Baskerville" pitchFamily="34" charset="-122"/>
                <a:cs typeface="Times New Roman" panose="02020603050405020304" pitchFamily="18" charset="0"/>
              </a:rPr>
              <a:t>Traffic Grouping</a:t>
            </a:r>
            <a:endParaRPr lang="en-US" sz="1550">
              <a:latin typeface="Times New Roman" panose="02020603050405020304" pitchFamily="18" charset="0"/>
              <a:cs typeface="Times New Roman" panose="02020603050405020304" pitchFamily="18" charset="0"/>
            </a:endParaRPr>
          </a:p>
        </p:txBody>
      </p:sp>
      <p:sp>
        <p:nvSpPr>
          <p:cNvPr id="17" name="Text 12"/>
          <p:cNvSpPr/>
          <p:nvPr/>
        </p:nvSpPr>
        <p:spPr>
          <a:xfrm>
            <a:off x="5274230" y="6258900"/>
            <a:ext cx="4011811" cy="509588"/>
          </a:xfrm>
          <a:prstGeom prst="rect">
            <a:avLst/>
          </a:prstGeom>
          <a:noFill/>
        </p:spPr>
        <p:txBody>
          <a:bodyPr wrap="square" lIns="0" tIns="0" rIns="0" bIns="0" rtlCol="0" anchor="t"/>
          <a:lstStyle/>
          <a:p>
            <a:pPr marL="0" indent="0" algn="l">
              <a:lnSpc>
                <a:spcPts val="2000"/>
              </a:lnSpc>
              <a:buNone/>
            </a:pPr>
            <a:r>
              <a:rPr lang="en-US" sz="1250">
                <a:solidFill>
                  <a:srgbClr val="454240"/>
                </a:solidFill>
                <a:latin typeface="Times New Roman" panose="02020603050405020304" pitchFamily="18" charset="0"/>
                <a:ea typeface="DM Sans" pitchFamily="34" charset="-122"/>
                <a:cs typeface="Times New Roman" panose="02020603050405020304" pitchFamily="18" charset="0"/>
              </a:rPr>
              <a:t>Identifies natural clusters of similar traffic flows, enabling categorisation of applications or user types.</a:t>
            </a:r>
            <a:endParaRPr lang="en-US" sz="1250">
              <a:latin typeface="Times New Roman" panose="02020603050405020304" pitchFamily="18" charset="0"/>
              <a:cs typeface="Times New Roman" panose="02020603050405020304" pitchFamily="18" charset="0"/>
            </a:endParaRPr>
          </a:p>
        </p:txBody>
      </p:sp>
      <p:sp>
        <p:nvSpPr>
          <p:cNvPr id="18" name="Shape 13"/>
          <p:cNvSpPr/>
          <p:nvPr/>
        </p:nvSpPr>
        <p:spPr>
          <a:xfrm>
            <a:off x="9633050" y="5073592"/>
            <a:ext cx="4345662" cy="2079903"/>
          </a:xfrm>
          <a:prstGeom prst="roundRect">
            <a:avLst>
              <a:gd name="adj" fmla="val 3218"/>
            </a:avLst>
          </a:prstGeom>
          <a:solidFill>
            <a:srgbClr val="F7EDD4"/>
          </a:solidFill>
          <a:ln w="7620">
            <a:solidFill>
              <a:srgbClr val="DDD3BA"/>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9" name="Shape 14"/>
          <p:cNvSpPr/>
          <p:nvPr/>
        </p:nvSpPr>
        <p:spPr>
          <a:xfrm>
            <a:off x="9798144" y="5242578"/>
            <a:ext cx="477917" cy="477917"/>
          </a:xfrm>
          <a:prstGeom prst="roundRect">
            <a:avLst>
              <a:gd name="adj" fmla="val 19131116"/>
            </a:avLst>
          </a:prstGeom>
          <a:solidFill>
            <a:srgbClr val="B88E23"/>
          </a:solidFill>
        </p:spPr>
        <p:txBody>
          <a:bodyPr/>
          <a:lstStyle/>
          <a:p>
            <a:endParaRPr>
              <a:latin typeface="Times New Roman" panose="02020603050405020304" pitchFamily="18" charset="0"/>
              <a:cs typeface="Times New Roman" panose="02020603050405020304" pitchFamily="18" charset="0"/>
            </a:endParaRPr>
          </a:p>
        </p:txBody>
      </p:sp>
      <p:pic>
        <p:nvPicPr>
          <p:cNvPr id="2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29588" y="5348602"/>
            <a:ext cx="215027" cy="215027"/>
          </a:xfrm>
          <a:prstGeom prst="rect">
            <a:avLst/>
          </a:prstGeom>
        </p:spPr>
      </p:pic>
      <p:sp>
        <p:nvSpPr>
          <p:cNvPr id="21" name="Text 15"/>
          <p:cNvSpPr/>
          <p:nvPr/>
        </p:nvSpPr>
        <p:spPr>
          <a:xfrm>
            <a:off x="9798144" y="5844398"/>
            <a:ext cx="1991678" cy="248960"/>
          </a:xfrm>
          <a:prstGeom prst="rect">
            <a:avLst/>
          </a:prstGeom>
          <a:noFill/>
        </p:spPr>
        <p:txBody>
          <a:bodyPr wrap="none" lIns="0" tIns="0" rIns="0" bIns="0" rtlCol="0" anchor="t"/>
          <a:lstStyle/>
          <a:p>
            <a:pPr marL="0" indent="0" algn="l">
              <a:lnSpc>
                <a:spcPts val="1950"/>
              </a:lnSpc>
              <a:buNone/>
            </a:pPr>
            <a:r>
              <a:rPr lang="en-US" sz="1550">
                <a:solidFill>
                  <a:srgbClr val="454240"/>
                </a:solidFill>
                <a:latin typeface="Times New Roman" panose="02020603050405020304" pitchFamily="18" charset="0"/>
                <a:ea typeface="Libre Baskerville" pitchFamily="34" charset="-122"/>
                <a:cs typeface="Times New Roman" panose="02020603050405020304" pitchFamily="18" charset="0"/>
              </a:rPr>
              <a:t>Pattern Detection</a:t>
            </a:r>
            <a:endParaRPr lang="en-US" sz="1550">
              <a:latin typeface="Times New Roman" panose="02020603050405020304" pitchFamily="18" charset="0"/>
              <a:cs typeface="Times New Roman" panose="02020603050405020304" pitchFamily="18" charset="0"/>
            </a:endParaRPr>
          </a:p>
        </p:txBody>
      </p:sp>
      <p:sp>
        <p:nvSpPr>
          <p:cNvPr id="22" name="Text 16"/>
          <p:cNvSpPr/>
          <p:nvPr/>
        </p:nvSpPr>
        <p:spPr>
          <a:xfrm>
            <a:off x="9783916" y="6236507"/>
            <a:ext cx="4011811" cy="509588"/>
          </a:xfrm>
          <a:prstGeom prst="rect">
            <a:avLst/>
          </a:prstGeom>
          <a:noFill/>
        </p:spPr>
        <p:txBody>
          <a:bodyPr wrap="square" lIns="0" tIns="0" rIns="0" bIns="0" rtlCol="0" anchor="t"/>
          <a:lstStyle/>
          <a:p>
            <a:pPr marL="0" indent="0" algn="l">
              <a:lnSpc>
                <a:spcPts val="2000"/>
              </a:lnSpc>
              <a:buNone/>
            </a:pPr>
            <a:r>
              <a:rPr lang="en-US" sz="1250">
                <a:solidFill>
                  <a:srgbClr val="454240"/>
                </a:solidFill>
                <a:latin typeface="Times New Roman" panose="02020603050405020304" pitchFamily="18" charset="0"/>
                <a:ea typeface="DM Sans" pitchFamily="34" charset="-122"/>
                <a:cs typeface="Times New Roman" panose="02020603050405020304" pitchFamily="18" charset="0"/>
              </a:rPr>
              <a:t>Reveals hidden structures and anomalies that might indicate emerging trends or potential security threats.</a:t>
            </a:r>
            <a:endParaRPr lang="en-US" sz="125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9C6D3F99-FD74-5AFE-F826-9E8C0570026C}"/>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02060"/>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BA7B00A0-C7A5-4E1F-3713-F09ADCBDD56B}"/>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FD7858FB-0F69-3F2A-81DD-EC6C76AB01C4}"/>
              </a:ext>
            </a:extLst>
          </p:cNvPr>
          <p:cNvSpPr txBox="1"/>
          <p:nvPr/>
        </p:nvSpPr>
        <p:spPr>
          <a:xfrm>
            <a:off x="2104181" y="4436681"/>
            <a:ext cx="2435368" cy="276999"/>
          </a:xfrm>
          <a:prstGeom prst="rect">
            <a:avLst/>
          </a:prstGeom>
          <a:noFill/>
        </p:spPr>
        <p:txBody>
          <a:bodyPr wrap="square">
            <a:spAutoFit/>
          </a:bodyPr>
          <a:lstStyle/>
          <a:p>
            <a:r>
              <a:rPr lang="en-US" sz="1200" b="1">
                <a:latin typeface="Times New Roman" panose="02020603050405020304" pitchFamily="18" charset="0"/>
                <a:cs typeface="Times New Roman" panose="02020603050405020304" pitchFamily="18" charset="0"/>
              </a:rPr>
              <a:t>Fig. 6 – Unsupervised Learning </a:t>
            </a:r>
            <a:endParaRPr lang="en-IN" sz="1200" b="1"/>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50094" y="758547"/>
            <a:ext cx="11843147" cy="669727"/>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5250"/>
              </a:lnSpc>
              <a:buNone/>
            </a:pPr>
            <a:r>
              <a:rPr lang="en-US" sz="2800" b="1">
                <a:solidFill>
                  <a:schemeClr val="accent2">
                    <a:lumMod val="50000"/>
                  </a:schemeClr>
                </a:solidFill>
                <a:latin typeface="Times New Roman" panose="02020603050405020304" pitchFamily="18" charset="0"/>
                <a:ea typeface="Crimson Pro Bold" pitchFamily="34" charset="-122"/>
                <a:cs typeface="Times New Roman" panose="02020603050405020304" pitchFamily="18" charset="0"/>
              </a:rPr>
              <a:t>K-Means Clustering: Identifying Core Traffic Groups:</a:t>
            </a:r>
            <a:endParaRPr lang="en-US" sz="280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Text 1"/>
          <p:cNvSpPr/>
          <p:nvPr/>
        </p:nvSpPr>
        <p:spPr>
          <a:xfrm>
            <a:off x="750094" y="1749742"/>
            <a:ext cx="13130212" cy="685800"/>
          </a:xfrm>
          <a:prstGeom prst="rect">
            <a:avLst/>
          </a:prstGeom>
          <a:noFill/>
        </p:spPr>
        <p:txBody>
          <a:bodyPr wrap="squar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2700"/>
              </a:lnSpc>
              <a:buNone/>
            </a:pPr>
            <a:r>
              <a:rPr lang="en-US" sz="1650">
                <a:solidFill>
                  <a:schemeClr val="tx1"/>
                </a:solidFill>
                <a:latin typeface="Times New Roman" panose="02020603050405020304" pitchFamily="18" charset="0"/>
                <a:ea typeface="Open Sans" pitchFamily="34" charset="-122"/>
                <a:cs typeface="Times New Roman" panose="02020603050405020304" pitchFamily="18" charset="0"/>
              </a:rPr>
              <a:t>K-Means clustering is a fundamental unsupervised learning algorithm that partitions network traffic data into K distinct clusters. Each data point is assigned to the cluster whose centroid it is closest to, effectively grouping similar traffic behaviours.</a:t>
            </a:r>
            <a:endParaRPr lang="en-US" sz="1650">
              <a:solidFill>
                <a:schemeClr val="tx1"/>
              </a:solidFill>
              <a:latin typeface="Times New Roman" panose="02020603050405020304" pitchFamily="18" charset="0"/>
              <a:cs typeface="Times New Roman" panose="02020603050405020304" pitchFamily="18" charset="0"/>
            </a:endParaRPr>
          </a:p>
        </p:txBody>
      </p:sp>
      <p:sp>
        <p:nvSpPr>
          <p:cNvPr id="4" name="Shape 2"/>
          <p:cNvSpPr/>
          <p:nvPr/>
        </p:nvSpPr>
        <p:spPr>
          <a:xfrm>
            <a:off x="750094" y="2676644"/>
            <a:ext cx="4233863" cy="4794409"/>
          </a:xfrm>
          <a:prstGeom prst="roundRect">
            <a:avLst>
              <a:gd name="adj" fmla="val 2126"/>
            </a:avLst>
          </a:prstGeom>
          <a:solidFill>
            <a:srgbClr val="EBE2E0"/>
          </a:solidFill>
          <a:ln w="7620">
            <a:solidFill>
              <a:srgbClr val="D1C8C6"/>
            </a:solidFill>
            <a:prstDash val="solid"/>
          </a:ln>
        </p:spPr>
        <p:txBody>
          <a:bodyPr/>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endParaRPr>
              <a:latin typeface="Times New Roman" panose="02020603050405020304" pitchFamily="18" charset="0"/>
              <a:cs typeface="Times New Roman" panose="02020603050405020304" pitchFamily="18" charset="0"/>
            </a:endParaRPr>
          </a:p>
        </p:txBody>
      </p:sp>
      <p:sp>
        <p:nvSpPr>
          <p:cNvPr id="5" name="Shape 3"/>
          <p:cNvSpPr/>
          <p:nvPr/>
        </p:nvSpPr>
        <p:spPr>
          <a:xfrm>
            <a:off x="972026" y="2898577"/>
            <a:ext cx="642938" cy="642938"/>
          </a:xfrm>
          <a:prstGeom prst="roundRect">
            <a:avLst>
              <a:gd name="adj" fmla="val 14220789"/>
            </a:avLst>
          </a:prstGeom>
          <a:solidFill>
            <a:srgbClr val="835E54"/>
          </a:solidFill>
        </p:spPr>
        <p:txBody>
          <a:bodyPr/>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endParaRPr>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8834" y="3075265"/>
            <a:ext cx="289322" cy="289322"/>
          </a:xfrm>
          <a:prstGeom prst="rect">
            <a:avLst/>
          </a:prstGeom>
        </p:spPr>
      </p:pic>
      <p:sp>
        <p:nvSpPr>
          <p:cNvPr id="7" name="Text 4"/>
          <p:cNvSpPr/>
          <p:nvPr/>
        </p:nvSpPr>
        <p:spPr>
          <a:xfrm>
            <a:off x="972026" y="3755827"/>
            <a:ext cx="2679025" cy="334804"/>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2600"/>
              </a:lnSpc>
              <a:buNone/>
            </a:pPr>
            <a:r>
              <a:rPr lang="en-US" sz="2100" b="1">
                <a:solidFill>
                  <a:srgbClr val="443728"/>
                </a:solidFill>
                <a:latin typeface="Times New Roman" panose="02020603050405020304" pitchFamily="18" charset="0"/>
                <a:ea typeface="Crimson Pro Bold" pitchFamily="34" charset="-122"/>
                <a:cs typeface="Times New Roman" panose="02020603050405020304" pitchFamily="18" charset="0"/>
              </a:rPr>
              <a:t>Traffic Grouping</a:t>
            </a:r>
            <a:endParaRPr lang="en-US" sz="2100">
              <a:latin typeface="Times New Roman" panose="02020603050405020304" pitchFamily="18" charset="0"/>
              <a:cs typeface="Times New Roman" panose="02020603050405020304" pitchFamily="18" charset="0"/>
            </a:endParaRPr>
          </a:p>
        </p:txBody>
      </p:sp>
      <p:sp>
        <p:nvSpPr>
          <p:cNvPr id="8" name="Text 5"/>
          <p:cNvSpPr/>
          <p:nvPr/>
        </p:nvSpPr>
        <p:spPr>
          <a:xfrm>
            <a:off x="972026" y="4219218"/>
            <a:ext cx="3789998" cy="685800"/>
          </a:xfrm>
          <a:prstGeom prst="rect">
            <a:avLst/>
          </a:prstGeom>
          <a:noFill/>
        </p:spPr>
        <p:txBody>
          <a:bodyPr wrap="squar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2700"/>
              </a:lnSpc>
              <a:buNone/>
            </a:pPr>
            <a:r>
              <a:rPr lang="en-US" sz="1650">
                <a:solidFill>
                  <a:srgbClr val="443728"/>
                </a:solidFill>
                <a:latin typeface="Times New Roman" panose="02020603050405020304" pitchFamily="18" charset="0"/>
                <a:ea typeface="Open Sans" pitchFamily="34" charset="-122"/>
                <a:cs typeface="Times New Roman" panose="02020603050405020304" pitchFamily="18" charset="0"/>
              </a:rPr>
              <a:t>Organises data into predefined 'K' clusters based on feature similarity.</a:t>
            </a:r>
            <a:endParaRPr lang="en-US" sz="1650">
              <a:latin typeface="Times New Roman" panose="02020603050405020304" pitchFamily="18" charset="0"/>
              <a:cs typeface="Times New Roman" panose="02020603050405020304" pitchFamily="18" charset="0"/>
            </a:endParaRPr>
          </a:p>
        </p:txBody>
      </p:sp>
      <p:sp>
        <p:nvSpPr>
          <p:cNvPr id="9" name="Shape 6"/>
          <p:cNvSpPr/>
          <p:nvPr/>
        </p:nvSpPr>
        <p:spPr>
          <a:xfrm>
            <a:off x="5198269" y="2676644"/>
            <a:ext cx="4233863" cy="4794409"/>
          </a:xfrm>
          <a:prstGeom prst="roundRect">
            <a:avLst>
              <a:gd name="adj" fmla="val 2126"/>
            </a:avLst>
          </a:prstGeom>
          <a:solidFill>
            <a:srgbClr val="EBE2E0"/>
          </a:solidFill>
          <a:ln w="7620">
            <a:solidFill>
              <a:srgbClr val="D1C8C6"/>
            </a:solidFill>
            <a:prstDash val="solid"/>
          </a:ln>
        </p:spPr>
        <p:txBody>
          <a:bodyPr/>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endParaRPr>
              <a:latin typeface="Times New Roman" panose="02020603050405020304" pitchFamily="18" charset="0"/>
              <a:cs typeface="Times New Roman" panose="02020603050405020304" pitchFamily="18" charset="0"/>
            </a:endParaRPr>
          </a:p>
        </p:txBody>
      </p:sp>
      <p:sp>
        <p:nvSpPr>
          <p:cNvPr id="10" name="Shape 7"/>
          <p:cNvSpPr/>
          <p:nvPr/>
        </p:nvSpPr>
        <p:spPr>
          <a:xfrm>
            <a:off x="5420201" y="2898577"/>
            <a:ext cx="642938" cy="642938"/>
          </a:xfrm>
          <a:prstGeom prst="roundRect">
            <a:avLst>
              <a:gd name="adj" fmla="val 14220789"/>
            </a:avLst>
          </a:prstGeom>
          <a:solidFill>
            <a:srgbClr val="835E54"/>
          </a:solidFill>
        </p:spPr>
        <p:txBody>
          <a:bodyPr/>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endParaRPr>
              <a:latin typeface="Times New Roman" panose="02020603050405020304" pitchFamily="18" charset="0"/>
              <a:cs typeface="Times New Roman" panose="02020603050405020304" pitchFamily="18" charset="0"/>
            </a:endParaRPr>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97009" y="3075265"/>
            <a:ext cx="289322" cy="289322"/>
          </a:xfrm>
          <a:prstGeom prst="rect">
            <a:avLst/>
          </a:prstGeom>
        </p:spPr>
      </p:pic>
      <p:sp>
        <p:nvSpPr>
          <p:cNvPr id="12" name="Text 8"/>
          <p:cNvSpPr/>
          <p:nvPr/>
        </p:nvSpPr>
        <p:spPr>
          <a:xfrm>
            <a:off x="5420201" y="3755827"/>
            <a:ext cx="2679025" cy="334804"/>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2600"/>
              </a:lnSpc>
              <a:buNone/>
            </a:pPr>
            <a:r>
              <a:rPr lang="en-US" sz="2100" b="1">
                <a:solidFill>
                  <a:srgbClr val="443728"/>
                </a:solidFill>
                <a:latin typeface="Times New Roman" panose="02020603050405020304" pitchFamily="18" charset="0"/>
                <a:ea typeface="Crimson Pro Bold" pitchFamily="34" charset="-122"/>
                <a:cs typeface="Times New Roman" panose="02020603050405020304" pitchFamily="18" charset="0"/>
              </a:rPr>
              <a:t>Simple Patterns</a:t>
            </a:r>
            <a:endParaRPr lang="en-US" sz="2100">
              <a:latin typeface="Times New Roman" panose="02020603050405020304" pitchFamily="18" charset="0"/>
              <a:cs typeface="Times New Roman" panose="02020603050405020304" pitchFamily="18" charset="0"/>
            </a:endParaRPr>
          </a:p>
        </p:txBody>
      </p:sp>
      <p:sp>
        <p:nvSpPr>
          <p:cNvPr id="13" name="Text 9"/>
          <p:cNvSpPr/>
          <p:nvPr/>
        </p:nvSpPr>
        <p:spPr>
          <a:xfrm>
            <a:off x="5420201" y="4219218"/>
            <a:ext cx="3789998" cy="1028700"/>
          </a:xfrm>
          <a:prstGeom prst="rect">
            <a:avLst/>
          </a:prstGeom>
          <a:noFill/>
        </p:spPr>
        <p:txBody>
          <a:bodyPr wrap="squar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2700"/>
              </a:lnSpc>
              <a:buNone/>
            </a:pPr>
            <a:r>
              <a:rPr lang="en-US" sz="1650">
                <a:solidFill>
                  <a:srgbClr val="443728"/>
                </a:solidFill>
                <a:latin typeface="Times New Roman" panose="02020603050405020304" pitchFamily="18" charset="0"/>
                <a:ea typeface="Open Sans" pitchFamily="34" charset="-122"/>
                <a:cs typeface="Times New Roman" panose="02020603050405020304" pitchFamily="18" charset="0"/>
              </a:rPr>
              <a:t>Effective for identifying clear, spherical, and well-separated traffic patterns.</a:t>
            </a:r>
            <a:endParaRPr lang="en-US" sz="1650">
              <a:latin typeface="Times New Roman" panose="02020603050405020304" pitchFamily="18" charset="0"/>
              <a:cs typeface="Times New Roman" panose="02020603050405020304" pitchFamily="18" charset="0"/>
            </a:endParaRPr>
          </a:p>
        </p:txBody>
      </p:sp>
      <p:sp>
        <p:nvSpPr>
          <p:cNvPr id="14" name="Shape 10"/>
          <p:cNvSpPr/>
          <p:nvPr/>
        </p:nvSpPr>
        <p:spPr>
          <a:xfrm>
            <a:off x="9646444" y="2676644"/>
            <a:ext cx="4233863" cy="4794409"/>
          </a:xfrm>
          <a:prstGeom prst="roundRect">
            <a:avLst>
              <a:gd name="adj" fmla="val 2126"/>
            </a:avLst>
          </a:prstGeom>
          <a:solidFill>
            <a:srgbClr val="EBE2E0"/>
          </a:solidFill>
          <a:ln w="7620">
            <a:solidFill>
              <a:srgbClr val="D1C8C6"/>
            </a:solidFill>
            <a:prstDash val="solid"/>
          </a:ln>
        </p:spPr>
        <p:txBody>
          <a:bodyPr/>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endParaRPr>
              <a:latin typeface="Times New Roman" panose="02020603050405020304" pitchFamily="18" charset="0"/>
              <a:cs typeface="Times New Roman" panose="02020603050405020304" pitchFamily="18" charset="0"/>
            </a:endParaRPr>
          </a:p>
        </p:txBody>
      </p:sp>
      <p:sp>
        <p:nvSpPr>
          <p:cNvPr id="15" name="Shape 11"/>
          <p:cNvSpPr/>
          <p:nvPr/>
        </p:nvSpPr>
        <p:spPr>
          <a:xfrm>
            <a:off x="9868376" y="2898577"/>
            <a:ext cx="642938" cy="642938"/>
          </a:xfrm>
          <a:prstGeom prst="roundRect">
            <a:avLst>
              <a:gd name="adj" fmla="val 14220789"/>
            </a:avLst>
          </a:prstGeom>
          <a:solidFill>
            <a:srgbClr val="835E54"/>
          </a:solidFill>
        </p:spPr>
        <p:txBody>
          <a:bodyPr/>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endParaRPr>
              <a:latin typeface="Times New Roman" panose="02020603050405020304" pitchFamily="18" charset="0"/>
              <a:cs typeface="Times New Roman" panose="02020603050405020304" pitchFamily="18" charset="0"/>
            </a:endParaRPr>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45184" y="3075265"/>
            <a:ext cx="289322" cy="289322"/>
          </a:xfrm>
          <a:prstGeom prst="rect">
            <a:avLst/>
          </a:prstGeom>
        </p:spPr>
      </p:pic>
      <p:sp>
        <p:nvSpPr>
          <p:cNvPr id="17" name="Text 12"/>
          <p:cNvSpPr/>
          <p:nvPr/>
        </p:nvSpPr>
        <p:spPr>
          <a:xfrm>
            <a:off x="9868376" y="3755827"/>
            <a:ext cx="3789998" cy="1028700"/>
          </a:xfrm>
          <a:prstGeom prst="rect">
            <a:avLst/>
          </a:prstGeom>
          <a:noFill/>
        </p:spPr>
        <p:txBody>
          <a:bodyPr wrap="squar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2700"/>
              </a:lnSpc>
              <a:buNone/>
            </a:pPr>
            <a:r>
              <a:rPr lang="en-US" sz="1650" b="1">
                <a:solidFill>
                  <a:srgbClr val="443728"/>
                </a:solidFill>
                <a:latin typeface="Times New Roman" panose="02020603050405020304" pitchFamily="18" charset="0"/>
                <a:ea typeface="Open Sans" pitchFamily="34" charset="-122"/>
                <a:cs typeface="Times New Roman" panose="02020603050405020304" pitchFamily="18" charset="0"/>
              </a:rPr>
              <a:t>Easy example:</a:t>
            </a:r>
            <a:r>
              <a:rPr lang="en-US" sz="1650">
                <a:solidFill>
                  <a:srgbClr val="443728"/>
                </a:solidFill>
                <a:latin typeface="Times New Roman" panose="02020603050405020304" pitchFamily="18" charset="0"/>
                <a:ea typeface="Open Sans" pitchFamily="34" charset="-122"/>
                <a:cs typeface="Times New Roman" panose="02020603050405020304" pitchFamily="18" charset="0"/>
              </a:rPr>
              <a:t>If you give K=3, it tries to divide your traffic into:</a:t>
            </a:r>
            <a:endParaRPr lang="en-US" sz="1650">
              <a:latin typeface="Times New Roman" panose="02020603050405020304" pitchFamily="18" charset="0"/>
              <a:cs typeface="Times New Roman" panose="02020603050405020304" pitchFamily="18" charset="0"/>
            </a:endParaRPr>
          </a:p>
        </p:txBody>
      </p:sp>
      <p:sp>
        <p:nvSpPr>
          <p:cNvPr id="18" name="Text 13"/>
          <p:cNvSpPr/>
          <p:nvPr/>
        </p:nvSpPr>
        <p:spPr>
          <a:xfrm>
            <a:off x="9868376" y="4913114"/>
            <a:ext cx="3789998" cy="342900"/>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342900" indent="-342900" algn="l">
              <a:lnSpc>
                <a:spcPts val="2700"/>
              </a:lnSpc>
              <a:buSzTx/>
              <a:buChar char="•"/>
            </a:pPr>
            <a:r>
              <a:rPr lang="en-US" sz="1650">
                <a:solidFill>
                  <a:srgbClr val="443728"/>
                </a:solidFill>
                <a:latin typeface="Times New Roman" panose="02020603050405020304" pitchFamily="18" charset="0"/>
                <a:ea typeface="Open Sans" pitchFamily="34" charset="-122"/>
                <a:cs typeface="Times New Roman" panose="02020603050405020304" pitchFamily="18" charset="0"/>
              </a:rPr>
              <a:t>Cluster 1 → low load</a:t>
            </a:r>
            <a:endParaRPr lang="en-US" sz="1650">
              <a:latin typeface="Times New Roman" panose="02020603050405020304" pitchFamily="18" charset="0"/>
              <a:cs typeface="Times New Roman" panose="02020603050405020304" pitchFamily="18" charset="0"/>
            </a:endParaRPr>
          </a:p>
        </p:txBody>
      </p:sp>
      <p:sp>
        <p:nvSpPr>
          <p:cNvPr id="19" name="Text 14"/>
          <p:cNvSpPr/>
          <p:nvPr/>
        </p:nvSpPr>
        <p:spPr>
          <a:xfrm>
            <a:off x="9868376" y="5331023"/>
            <a:ext cx="3789998" cy="342900"/>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342900" indent="-342900" algn="l">
              <a:lnSpc>
                <a:spcPts val="2700"/>
              </a:lnSpc>
              <a:buSzTx/>
              <a:buChar char="•"/>
            </a:pPr>
            <a:r>
              <a:rPr lang="en-US" sz="1650">
                <a:solidFill>
                  <a:srgbClr val="443728"/>
                </a:solidFill>
                <a:latin typeface="Times New Roman" panose="02020603050405020304" pitchFamily="18" charset="0"/>
                <a:ea typeface="Open Sans" pitchFamily="34" charset="-122"/>
                <a:cs typeface="Times New Roman" panose="02020603050405020304" pitchFamily="18" charset="0"/>
              </a:rPr>
              <a:t>Cluster 2 → medium load</a:t>
            </a:r>
            <a:endParaRPr lang="en-US" sz="1650">
              <a:latin typeface="Times New Roman" panose="02020603050405020304" pitchFamily="18" charset="0"/>
              <a:cs typeface="Times New Roman" panose="02020603050405020304" pitchFamily="18" charset="0"/>
            </a:endParaRPr>
          </a:p>
        </p:txBody>
      </p:sp>
      <p:sp>
        <p:nvSpPr>
          <p:cNvPr id="20" name="Text 15"/>
          <p:cNvSpPr/>
          <p:nvPr/>
        </p:nvSpPr>
        <p:spPr>
          <a:xfrm>
            <a:off x="9868376" y="5748933"/>
            <a:ext cx="3789998" cy="342900"/>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342900" indent="-342900" algn="l">
              <a:lnSpc>
                <a:spcPts val="2700"/>
              </a:lnSpc>
              <a:buSzTx/>
              <a:buChar char="•"/>
            </a:pPr>
            <a:r>
              <a:rPr lang="en-US" sz="1650">
                <a:solidFill>
                  <a:srgbClr val="443728"/>
                </a:solidFill>
                <a:latin typeface="Times New Roman" panose="02020603050405020304" pitchFamily="18" charset="0"/>
                <a:ea typeface="Open Sans" pitchFamily="34" charset="-122"/>
                <a:cs typeface="Times New Roman" panose="02020603050405020304" pitchFamily="18" charset="0"/>
              </a:rPr>
              <a:t>Cluster 3 → high load</a:t>
            </a:r>
            <a:endParaRPr lang="en-US" sz="1650">
              <a:latin typeface="Times New Roman" panose="02020603050405020304" pitchFamily="18" charset="0"/>
              <a:cs typeface="Times New Roman" panose="02020603050405020304" pitchFamily="18" charset="0"/>
            </a:endParaRPr>
          </a:p>
        </p:txBody>
      </p:sp>
      <p:sp>
        <p:nvSpPr>
          <p:cNvPr id="21" name="Text 16"/>
          <p:cNvSpPr/>
          <p:nvPr/>
        </p:nvSpPr>
        <p:spPr>
          <a:xfrm>
            <a:off x="9868376" y="6220420"/>
            <a:ext cx="3789998" cy="1028700"/>
          </a:xfrm>
          <a:prstGeom prst="rect">
            <a:avLst/>
          </a:prstGeom>
          <a:noFill/>
        </p:spPr>
        <p:txBody>
          <a:bodyPr wrap="squar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2700"/>
              </a:lnSpc>
              <a:buNone/>
            </a:pPr>
            <a:r>
              <a:rPr lang="en-US" sz="1650" b="1">
                <a:solidFill>
                  <a:srgbClr val="443728"/>
                </a:solidFill>
                <a:latin typeface="Times New Roman" panose="02020603050405020304" pitchFamily="18" charset="0"/>
                <a:ea typeface="Open Sans" pitchFamily="34" charset="-122"/>
                <a:cs typeface="Times New Roman" panose="02020603050405020304" pitchFamily="18" charset="0"/>
              </a:rPr>
              <a:t>Strength:</a:t>
            </a:r>
            <a:r>
              <a:rPr lang="en-US" sz="1650">
                <a:solidFill>
                  <a:srgbClr val="443728"/>
                </a:solidFill>
                <a:latin typeface="Times New Roman" panose="02020603050405020304" pitchFamily="18" charset="0"/>
                <a:ea typeface="Open Sans" pitchFamily="34" charset="-122"/>
                <a:cs typeface="Times New Roman" panose="02020603050405020304" pitchFamily="18" charset="0"/>
              </a:rPr>
              <a:t> Very fast and simple.</a:t>
            </a:r>
            <a:endParaRPr lang="en-US" sz="1650">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05AD2021-10AA-1BEB-9D29-FA0F6ACE08E4}"/>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02060"/>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7EF7D850-EEC0-D574-981C-3BBEAD503C8F}"/>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95920"/>
            <a:ext cx="12947452" cy="708779"/>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5550"/>
              </a:lnSpc>
              <a:buNone/>
            </a:pPr>
            <a:r>
              <a:rPr lang="en-US" sz="2800" b="1">
                <a:solidFill>
                  <a:schemeClr val="accent2">
                    <a:lumMod val="50000"/>
                  </a:schemeClr>
                </a:solidFill>
                <a:latin typeface="Times New Roman" panose="02020603050405020304" pitchFamily="18" charset="0"/>
                <a:ea typeface="Crimson Pro Bold" pitchFamily="34" charset="-122"/>
                <a:cs typeface="Times New Roman" panose="02020603050405020304" pitchFamily="18" charset="0"/>
              </a:rPr>
              <a:t>PCA: Dimensionality Reduction for Enhanced Insights</a:t>
            </a:r>
            <a:endParaRPr lang="en-US" sz="280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Text 1"/>
          <p:cNvSpPr/>
          <p:nvPr/>
        </p:nvSpPr>
        <p:spPr>
          <a:xfrm>
            <a:off x="793790" y="1858328"/>
            <a:ext cx="13042821" cy="1088708"/>
          </a:xfrm>
          <a:prstGeom prst="rect">
            <a:avLst/>
          </a:prstGeom>
          <a:noFill/>
        </p:spPr>
        <p:txBody>
          <a:bodyPr wrap="squar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2850"/>
              </a:lnSpc>
              <a:buNone/>
            </a:pPr>
            <a:r>
              <a:rPr lang="en-US" sz="1750">
                <a:solidFill>
                  <a:schemeClr val="tx1"/>
                </a:solidFill>
                <a:latin typeface="Times New Roman" panose="02020603050405020304" pitchFamily="18" charset="0"/>
                <a:ea typeface="Open Sans" pitchFamily="34" charset="-122"/>
                <a:cs typeface="Times New Roman" panose="02020603050405020304" pitchFamily="18" charset="0"/>
              </a:rPr>
              <a:t>Principal Component Analysis (PCA) is a crucial preprocessing step, transforming high-dimensional data into a lower-dimensional space while retaining most of its variance. This enables easier visualisation and more efficient clustering of complex 5G traffic patterns.</a:t>
            </a:r>
            <a:endParaRPr lang="en-US" sz="1750">
              <a:solidFill>
                <a:schemeClr val="tx1"/>
              </a:solidFill>
              <a:latin typeface="Times New Roman" panose="02020603050405020304" pitchFamily="18" charset="0"/>
              <a:cs typeface="Times New Roman" panose="02020603050405020304" pitchFamily="18" charset="0"/>
            </a:endParaRPr>
          </a:p>
        </p:txBody>
      </p:sp>
      <p:sp>
        <p:nvSpPr>
          <p:cNvPr id="5" name="Shape 2"/>
          <p:cNvSpPr/>
          <p:nvPr/>
        </p:nvSpPr>
        <p:spPr>
          <a:xfrm>
            <a:off x="6239828" y="3457337"/>
            <a:ext cx="3688675" cy="2547342"/>
          </a:xfrm>
          <a:prstGeom prst="roundRect">
            <a:avLst>
              <a:gd name="adj" fmla="val 5743"/>
            </a:avLst>
          </a:prstGeom>
          <a:solidFill>
            <a:srgbClr val="FFFCFA"/>
          </a:solidFill>
          <a:ln w="30480">
            <a:solidFill>
              <a:srgbClr val="D1C8C6"/>
            </a:solidFill>
            <a:prstDash val="solid"/>
          </a:ln>
        </p:spPr>
        <p:txBody>
          <a:bodyPr/>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endParaRPr>
              <a:latin typeface="Times New Roman" panose="02020603050405020304" pitchFamily="18" charset="0"/>
              <a:cs typeface="Times New Roman" panose="02020603050405020304" pitchFamily="18" charset="0"/>
            </a:endParaRPr>
          </a:p>
        </p:txBody>
      </p:sp>
      <p:sp>
        <p:nvSpPr>
          <p:cNvPr id="6" name="Shape 3"/>
          <p:cNvSpPr/>
          <p:nvPr/>
        </p:nvSpPr>
        <p:spPr>
          <a:xfrm>
            <a:off x="6209348" y="3457337"/>
            <a:ext cx="121920" cy="2547342"/>
          </a:xfrm>
          <a:prstGeom prst="roundRect">
            <a:avLst>
              <a:gd name="adj" fmla="val 78139"/>
            </a:avLst>
          </a:prstGeom>
          <a:solidFill>
            <a:srgbClr val="835E54"/>
          </a:solidFill>
        </p:spPr>
        <p:txBody>
          <a:bodyPr/>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endParaRPr>
              <a:latin typeface="Times New Roman" panose="02020603050405020304" pitchFamily="18" charset="0"/>
              <a:cs typeface="Times New Roman" panose="02020603050405020304" pitchFamily="18" charset="0"/>
            </a:endParaRPr>
          </a:p>
        </p:txBody>
      </p:sp>
      <p:sp>
        <p:nvSpPr>
          <p:cNvPr id="7" name="Text 4"/>
          <p:cNvSpPr/>
          <p:nvPr/>
        </p:nvSpPr>
        <p:spPr>
          <a:xfrm>
            <a:off x="6712268" y="3714631"/>
            <a:ext cx="2835235" cy="354330"/>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ctr">
              <a:lnSpc>
                <a:spcPts val="2750"/>
              </a:lnSpc>
              <a:buNone/>
            </a:pPr>
            <a:r>
              <a:rPr lang="en-US" sz="2200" b="1">
                <a:solidFill>
                  <a:srgbClr val="443728"/>
                </a:solidFill>
                <a:latin typeface="Times New Roman" panose="02020603050405020304" pitchFamily="18" charset="0"/>
                <a:ea typeface="Crimson Pro Bold" pitchFamily="34" charset="-122"/>
                <a:cs typeface="Times New Roman" panose="02020603050405020304" pitchFamily="18" charset="0"/>
              </a:rPr>
              <a:t>Data Simplification</a:t>
            </a:r>
            <a:endParaRPr lang="en-US" sz="2200">
              <a:latin typeface="Times New Roman" panose="02020603050405020304" pitchFamily="18" charset="0"/>
              <a:cs typeface="Times New Roman" panose="02020603050405020304" pitchFamily="18" charset="0"/>
            </a:endParaRPr>
          </a:p>
        </p:txBody>
      </p:sp>
      <p:sp>
        <p:nvSpPr>
          <p:cNvPr id="8" name="Text 5"/>
          <p:cNvSpPr/>
          <p:nvPr/>
        </p:nvSpPr>
        <p:spPr>
          <a:xfrm>
            <a:off x="6588562" y="4295775"/>
            <a:ext cx="3082647" cy="1451610"/>
          </a:xfrm>
          <a:prstGeom prst="rect">
            <a:avLst/>
          </a:prstGeom>
          <a:noFill/>
        </p:spPr>
        <p:txBody>
          <a:bodyPr wrap="squar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ctr">
              <a:lnSpc>
                <a:spcPts val="2850"/>
              </a:lnSpc>
              <a:buNone/>
            </a:pPr>
            <a:r>
              <a:rPr lang="en-US" sz="1750">
                <a:solidFill>
                  <a:srgbClr val="443728"/>
                </a:solidFill>
                <a:latin typeface="Times New Roman" panose="02020603050405020304" pitchFamily="18" charset="0"/>
                <a:ea typeface="Open Sans" pitchFamily="34" charset="-122"/>
                <a:cs typeface="Times New Roman" panose="02020603050405020304" pitchFamily="18" charset="0"/>
              </a:rPr>
              <a:t>Reduces the number of features in the dataset, combating the curse of dimensionality.</a:t>
            </a:r>
            <a:endParaRPr lang="en-US" sz="1750">
              <a:latin typeface="Times New Roman" panose="02020603050405020304" pitchFamily="18" charset="0"/>
              <a:cs typeface="Times New Roman" panose="02020603050405020304" pitchFamily="18" charset="0"/>
            </a:endParaRPr>
          </a:p>
        </p:txBody>
      </p:sp>
      <p:sp>
        <p:nvSpPr>
          <p:cNvPr id="9" name="Shape 6"/>
          <p:cNvSpPr/>
          <p:nvPr/>
        </p:nvSpPr>
        <p:spPr>
          <a:xfrm>
            <a:off x="10155317" y="3457337"/>
            <a:ext cx="3688794" cy="2547342"/>
          </a:xfrm>
          <a:prstGeom prst="roundRect">
            <a:avLst>
              <a:gd name="adj" fmla="val 5743"/>
            </a:avLst>
          </a:prstGeom>
          <a:solidFill>
            <a:srgbClr val="FFFCFA"/>
          </a:solidFill>
          <a:ln w="30480">
            <a:solidFill>
              <a:srgbClr val="D1C8C6"/>
            </a:solidFill>
            <a:prstDash val="solid"/>
          </a:ln>
        </p:spPr>
        <p:txBody>
          <a:bodyPr/>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endParaRPr>
              <a:latin typeface="Times New Roman" panose="02020603050405020304" pitchFamily="18" charset="0"/>
              <a:cs typeface="Times New Roman" panose="02020603050405020304" pitchFamily="18" charset="0"/>
            </a:endParaRPr>
          </a:p>
        </p:txBody>
      </p:sp>
      <p:sp>
        <p:nvSpPr>
          <p:cNvPr id="10" name="Shape 7"/>
          <p:cNvSpPr/>
          <p:nvPr/>
        </p:nvSpPr>
        <p:spPr>
          <a:xfrm>
            <a:off x="10124837" y="3457337"/>
            <a:ext cx="121920" cy="2547342"/>
          </a:xfrm>
          <a:prstGeom prst="roundRect">
            <a:avLst>
              <a:gd name="adj" fmla="val 78139"/>
            </a:avLst>
          </a:prstGeom>
          <a:solidFill>
            <a:srgbClr val="835E54"/>
          </a:solidFill>
        </p:spPr>
        <p:txBody>
          <a:bodyPr/>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endParaRPr>
              <a:latin typeface="Times New Roman" panose="02020603050405020304" pitchFamily="18" charset="0"/>
              <a:cs typeface="Times New Roman" panose="02020603050405020304" pitchFamily="18" charset="0"/>
            </a:endParaRPr>
          </a:p>
        </p:txBody>
      </p:sp>
      <p:sp>
        <p:nvSpPr>
          <p:cNvPr id="11" name="Text 8"/>
          <p:cNvSpPr/>
          <p:nvPr/>
        </p:nvSpPr>
        <p:spPr>
          <a:xfrm>
            <a:off x="10627757" y="3714631"/>
            <a:ext cx="2835235" cy="354330"/>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ctr">
              <a:lnSpc>
                <a:spcPts val="2750"/>
              </a:lnSpc>
              <a:buNone/>
            </a:pPr>
            <a:r>
              <a:rPr lang="en-US" sz="2200" b="1">
                <a:solidFill>
                  <a:srgbClr val="443728"/>
                </a:solidFill>
                <a:latin typeface="Times New Roman" panose="02020603050405020304" pitchFamily="18" charset="0"/>
                <a:ea typeface="Crimson Pro Bold" pitchFamily="34" charset="-122"/>
                <a:cs typeface="Times New Roman" panose="02020603050405020304" pitchFamily="18" charset="0"/>
              </a:rPr>
              <a:t>Cluster Visualisation</a:t>
            </a:r>
            <a:endParaRPr lang="en-US" sz="2200">
              <a:latin typeface="Times New Roman" panose="02020603050405020304" pitchFamily="18" charset="0"/>
              <a:cs typeface="Times New Roman" panose="02020603050405020304" pitchFamily="18" charset="0"/>
            </a:endParaRPr>
          </a:p>
        </p:txBody>
      </p:sp>
      <p:sp>
        <p:nvSpPr>
          <p:cNvPr id="12" name="Text 9"/>
          <p:cNvSpPr/>
          <p:nvPr/>
        </p:nvSpPr>
        <p:spPr>
          <a:xfrm>
            <a:off x="10504051" y="4295775"/>
            <a:ext cx="3082766" cy="1451610"/>
          </a:xfrm>
          <a:prstGeom prst="rect">
            <a:avLst/>
          </a:prstGeom>
          <a:noFill/>
        </p:spPr>
        <p:txBody>
          <a:bodyPr wrap="squar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ctr">
              <a:lnSpc>
                <a:spcPts val="2850"/>
              </a:lnSpc>
              <a:buNone/>
            </a:pPr>
            <a:r>
              <a:rPr lang="en-US" sz="1750">
                <a:solidFill>
                  <a:srgbClr val="443728"/>
                </a:solidFill>
                <a:latin typeface="Times New Roman" panose="02020603050405020304" pitchFamily="18" charset="0"/>
                <a:ea typeface="Open Sans" pitchFamily="34" charset="-122"/>
                <a:cs typeface="Times New Roman" panose="02020603050405020304" pitchFamily="18" charset="0"/>
              </a:rPr>
              <a:t>Enables plotting and interpreting cluster results in 2D or 3D space, revealing hidden patterns.</a:t>
            </a:r>
            <a:endParaRPr lang="en-US" sz="175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0F46B1D7-2774-3461-DEDE-08E16944CC48}"/>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02060"/>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226C44D5-263A-F6A9-A460-4A9FB26D84DA}"/>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13D5D681-174A-BCE0-7162-1C3B70E46A82}"/>
              </a:ext>
            </a:extLst>
          </p:cNvPr>
          <p:cNvPicPr>
            <a:picLocks noChangeAspect="1"/>
          </p:cNvPicPr>
          <p:nvPr/>
        </p:nvPicPr>
        <p:blipFill>
          <a:blip r:embed="rId3"/>
          <a:srcRect l="4921" t="37179" r="75464" b="25947"/>
          <a:stretch>
            <a:fillRect/>
          </a:stretch>
        </p:blipFill>
        <p:spPr>
          <a:xfrm>
            <a:off x="693336" y="3587262"/>
            <a:ext cx="4838262" cy="2656645"/>
          </a:xfrm>
          <a:prstGeom prst="rect">
            <a:avLst/>
          </a:prstGeom>
        </p:spPr>
      </p:pic>
      <p:sp>
        <p:nvSpPr>
          <p:cNvPr id="19" name="TextBox 18">
            <a:extLst>
              <a:ext uri="{FF2B5EF4-FFF2-40B4-BE49-F238E27FC236}">
                <a16:creationId xmlns:a16="http://schemas.microsoft.com/office/drawing/2014/main" id="{DADD1669-4BFF-159B-6364-567839AC09D9}"/>
              </a:ext>
            </a:extLst>
          </p:cNvPr>
          <p:cNvSpPr txBox="1"/>
          <p:nvPr/>
        </p:nvSpPr>
        <p:spPr>
          <a:xfrm>
            <a:off x="793790" y="6244566"/>
            <a:ext cx="4838262" cy="800219"/>
          </a:xfrm>
          <a:prstGeom prst="rect">
            <a:avLst/>
          </a:prstGeom>
          <a:noFill/>
        </p:spPr>
        <p:txBody>
          <a:bodyPr wrap="square">
            <a:spAutoFit/>
          </a:bodyPr>
          <a:lstStyle/>
          <a:p>
            <a:pPr algn="ctr"/>
            <a:r>
              <a:rPr lang="en-US" sz="1400">
                <a:latin typeface="Times New Roman" panose="02020603050405020304" pitchFamily="18" charset="0"/>
                <a:cs typeface="Times New Roman" panose="02020603050405020304" pitchFamily="18" charset="0"/>
              </a:rPr>
              <a:t>Fig. 7 - Block diagram illustrates the working of PCA in an Unsupervised model and is parallel performing Regression in supervised model </a:t>
            </a:r>
            <a:r>
              <a:rPr lang="en-US">
                <a:latin typeface="Times New Roman" panose="02020603050405020304" pitchFamily="18" charset="0"/>
                <a:cs typeface="Times New Roman" panose="02020603050405020304" pitchFamily="18" charset="0"/>
              </a:rPr>
              <a:t>. </a:t>
            </a:r>
            <a:endParaRPr lang="en-I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33889" y="498038"/>
            <a:ext cx="4527828" cy="565904"/>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4450"/>
              </a:lnSpc>
              <a:buNone/>
            </a:pPr>
            <a:r>
              <a:rPr lang="en-US" sz="3550" b="1">
                <a:solidFill>
                  <a:schemeClr val="tx1"/>
                </a:solidFill>
                <a:latin typeface="Times New Roman" panose="02020603050405020304" pitchFamily="18" charset="0"/>
                <a:ea typeface="Crimson Pro Bold" pitchFamily="34" charset="-122"/>
                <a:cs typeface="Times New Roman" panose="02020603050405020304" pitchFamily="18" charset="0"/>
              </a:rPr>
              <a:t>1. DBSCAN: </a:t>
            </a:r>
            <a:endParaRPr lang="en-US" sz="3550">
              <a:solidFill>
                <a:schemeClr val="tx1"/>
              </a:solidFill>
              <a:latin typeface="Times New Roman" panose="02020603050405020304" pitchFamily="18" charset="0"/>
              <a:cs typeface="Times New Roman" panose="02020603050405020304" pitchFamily="18" charset="0"/>
            </a:endParaRPr>
          </a:p>
        </p:txBody>
      </p:sp>
      <p:sp>
        <p:nvSpPr>
          <p:cNvPr id="3" name="Text 1"/>
          <p:cNvSpPr/>
          <p:nvPr/>
        </p:nvSpPr>
        <p:spPr>
          <a:xfrm>
            <a:off x="633889" y="1218946"/>
            <a:ext cx="13362623" cy="579358"/>
          </a:xfrm>
          <a:prstGeom prst="rect">
            <a:avLst/>
          </a:prstGeom>
          <a:noFill/>
        </p:spPr>
        <p:txBody>
          <a:bodyPr wrap="squar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ct val="150000"/>
              </a:lnSpc>
              <a:buNone/>
            </a:pPr>
            <a:r>
              <a:rPr lang="en-US" sz="1600">
                <a:solidFill>
                  <a:schemeClr val="tx1"/>
                </a:solidFill>
                <a:latin typeface="Times New Roman" panose="02020603050405020304" pitchFamily="18" charset="0"/>
                <a:ea typeface="Open Sans" pitchFamily="34" charset="-122"/>
                <a:cs typeface="Times New Roman" panose="02020603050405020304" pitchFamily="18" charset="0"/>
              </a:rPr>
              <a:t>DBSCAN (Density-Based Spatial Clustering of Applications with Noise) is a powerful algorithm for discovering clusters of arbitrary shapes in spatial data. Its key advantage in 5G networks is its ability to identify dense traffic regions and outlier anomalies.</a:t>
            </a:r>
            <a:endParaRPr lang="en-US" sz="1600">
              <a:solidFill>
                <a:schemeClr val="tx1"/>
              </a:solidFill>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1754" y="3015417"/>
            <a:ext cx="271582" cy="271582"/>
          </a:xfrm>
          <a:prstGeom prst="rect">
            <a:avLst/>
          </a:prstGeom>
        </p:spPr>
      </p:pic>
      <p:sp>
        <p:nvSpPr>
          <p:cNvPr id="5" name="Text 2"/>
          <p:cNvSpPr/>
          <p:nvPr/>
        </p:nvSpPr>
        <p:spPr>
          <a:xfrm>
            <a:off x="1222415" y="3009821"/>
            <a:ext cx="2372797" cy="282893"/>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2200"/>
              </a:lnSpc>
              <a:buNone/>
            </a:pPr>
            <a:r>
              <a:rPr lang="en-US" sz="1750" b="1">
                <a:solidFill>
                  <a:srgbClr val="443728"/>
                </a:solidFill>
                <a:latin typeface="Times New Roman" panose="02020603050405020304" pitchFamily="18" charset="0"/>
                <a:ea typeface="Crimson Pro Bold" pitchFamily="34" charset="-122"/>
                <a:cs typeface="Times New Roman" panose="02020603050405020304" pitchFamily="18" charset="0"/>
              </a:rPr>
              <a:t>Density-Based Detection</a:t>
            </a:r>
            <a:endParaRPr lang="en-US" sz="1750">
              <a:latin typeface="Times New Roman" panose="02020603050405020304" pitchFamily="18" charset="0"/>
              <a:cs typeface="Times New Roman" panose="02020603050405020304" pitchFamily="18" charset="0"/>
            </a:endParaRPr>
          </a:p>
        </p:txBody>
      </p:sp>
      <p:sp>
        <p:nvSpPr>
          <p:cNvPr id="6" name="Text 3"/>
          <p:cNvSpPr/>
          <p:nvPr/>
        </p:nvSpPr>
        <p:spPr>
          <a:xfrm>
            <a:off x="1222415" y="3473807"/>
            <a:ext cx="3218736" cy="869037"/>
          </a:xfrm>
          <a:prstGeom prst="rect">
            <a:avLst/>
          </a:prstGeom>
          <a:noFill/>
        </p:spPr>
        <p:txBody>
          <a:bodyPr wrap="squar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2250"/>
              </a:lnSpc>
              <a:buNone/>
            </a:pPr>
            <a:r>
              <a:rPr lang="en-US" sz="1400">
                <a:solidFill>
                  <a:srgbClr val="443728"/>
                </a:solidFill>
                <a:latin typeface="Times New Roman" panose="02020603050405020304" pitchFamily="18" charset="0"/>
                <a:ea typeface="Open Sans" pitchFamily="34" charset="-122"/>
                <a:cs typeface="Times New Roman" panose="02020603050405020304" pitchFamily="18" charset="0"/>
              </a:rPr>
              <a:t>Identifies clusters based on the density of data points, not predefined shapes.</a:t>
            </a:r>
            <a:endParaRPr lang="en-US" sz="140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5354" y="3015417"/>
            <a:ext cx="271582" cy="271582"/>
          </a:xfrm>
          <a:prstGeom prst="rect">
            <a:avLst/>
          </a:prstGeom>
        </p:spPr>
      </p:pic>
      <p:sp>
        <p:nvSpPr>
          <p:cNvPr id="8" name="Text 4"/>
          <p:cNvSpPr/>
          <p:nvPr/>
        </p:nvSpPr>
        <p:spPr>
          <a:xfrm>
            <a:off x="5256014" y="3009821"/>
            <a:ext cx="2263854" cy="282893"/>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2200"/>
              </a:lnSpc>
              <a:buNone/>
            </a:pPr>
            <a:r>
              <a:rPr lang="en-US" sz="1750" b="1">
                <a:solidFill>
                  <a:srgbClr val="443728"/>
                </a:solidFill>
                <a:latin typeface="Times New Roman" panose="02020603050405020304" pitchFamily="18" charset="0"/>
                <a:ea typeface="Crimson Pro Bold" pitchFamily="34" charset="-122"/>
                <a:cs typeface="Times New Roman" panose="02020603050405020304" pitchFamily="18" charset="0"/>
              </a:rPr>
              <a:t>Anomaly Detection</a:t>
            </a:r>
            <a:endParaRPr lang="en-US" sz="1750">
              <a:latin typeface="Times New Roman" panose="02020603050405020304" pitchFamily="18" charset="0"/>
              <a:cs typeface="Times New Roman" panose="02020603050405020304" pitchFamily="18" charset="0"/>
            </a:endParaRPr>
          </a:p>
        </p:txBody>
      </p:sp>
      <p:sp>
        <p:nvSpPr>
          <p:cNvPr id="9" name="Text 5"/>
          <p:cNvSpPr/>
          <p:nvPr/>
        </p:nvSpPr>
        <p:spPr>
          <a:xfrm>
            <a:off x="5256014" y="3473807"/>
            <a:ext cx="3218736" cy="579358"/>
          </a:xfrm>
          <a:prstGeom prst="rect">
            <a:avLst/>
          </a:prstGeom>
          <a:noFill/>
        </p:spPr>
        <p:txBody>
          <a:bodyPr wrap="squar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2250"/>
              </a:lnSpc>
              <a:buNone/>
            </a:pPr>
            <a:r>
              <a:rPr lang="en-US" sz="1400">
                <a:solidFill>
                  <a:srgbClr val="443728"/>
                </a:solidFill>
                <a:latin typeface="Times New Roman" panose="02020603050405020304" pitchFamily="18" charset="0"/>
                <a:ea typeface="Open Sans" pitchFamily="34" charset="-122"/>
                <a:cs typeface="Times New Roman" panose="02020603050405020304" pitchFamily="18" charset="0"/>
              </a:rPr>
              <a:t>Excellent for flagging unusual traffic spikes or behaviours as noise points.</a:t>
            </a:r>
            <a:endParaRPr lang="en-US" sz="140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1754" y="4710628"/>
            <a:ext cx="271582" cy="271582"/>
          </a:xfrm>
          <a:prstGeom prst="rect">
            <a:avLst/>
          </a:prstGeom>
        </p:spPr>
      </p:pic>
      <p:sp>
        <p:nvSpPr>
          <p:cNvPr id="11" name="Text 6"/>
          <p:cNvSpPr/>
          <p:nvPr/>
        </p:nvSpPr>
        <p:spPr>
          <a:xfrm>
            <a:off x="1222415" y="4705033"/>
            <a:ext cx="2263854" cy="282893"/>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2200"/>
              </a:lnSpc>
              <a:buNone/>
            </a:pPr>
            <a:r>
              <a:rPr lang="en-US" sz="1750" b="1">
                <a:solidFill>
                  <a:srgbClr val="443728"/>
                </a:solidFill>
                <a:latin typeface="Times New Roman" panose="02020603050405020304" pitchFamily="18" charset="0"/>
                <a:ea typeface="Crimson Pro Bold" pitchFamily="34" charset="-122"/>
                <a:cs typeface="Times New Roman" panose="02020603050405020304" pitchFamily="18" charset="0"/>
              </a:rPr>
              <a:t>Improved Accuracy</a:t>
            </a:r>
            <a:endParaRPr lang="en-US" sz="1750">
              <a:latin typeface="Times New Roman" panose="02020603050405020304" pitchFamily="18" charset="0"/>
              <a:cs typeface="Times New Roman" panose="02020603050405020304" pitchFamily="18" charset="0"/>
            </a:endParaRPr>
          </a:p>
        </p:txBody>
      </p:sp>
      <p:sp>
        <p:nvSpPr>
          <p:cNvPr id="12" name="Text 7"/>
          <p:cNvSpPr/>
          <p:nvPr/>
        </p:nvSpPr>
        <p:spPr>
          <a:xfrm>
            <a:off x="1222415" y="5169019"/>
            <a:ext cx="7252335" cy="289679"/>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2250"/>
              </a:lnSpc>
              <a:buNone/>
            </a:pPr>
            <a:r>
              <a:rPr lang="en-US" sz="1400">
                <a:solidFill>
                  <a:srgbClr val="443728"/>
                </a:solidFill>
                <a:latin typeface="Times New Roman" panose="02020603050405020304" pitchFamily="18" charset="0"/>
                <a:ea typeface="Open Sans" pitchFamily="34" charset="-122"/>
                <a:cs typeface="Times New Roman" panose="02020603050405020304" pitchFamily="18" charset="0"/>
              </a:rPr>
              <a:t>Achieves approximately 40% accuracy in detecting complex traffic patterns.</a:t>
            </a:r>
            <a:endParaRPr lang="en-US" sz="1400">
              <a:latin typeface="Times New Roman" panose="02020603050405020304" pitchFamily="18" charset="0"/>
              <a:cs typeface="Times New Roman" panose="02020603050405020304" pitchFamily="18" charset="0"/>
            </a:endParaRPr>
          </a:p>
        </p:txBody>
      </p:sp>
      <p:pic>
        <p:nvPicPr>
          <p:cNvPr id="13" name="Image 3" descr="preencoded.png"/>
          <p:cNvPicPr>
            <a:picLocks noChangeAspect="1"/>
          </p:cNvPicPr>
          <p:nvPr/>
        </p:nvPicPr>
        <p:blipFill>
          <a:blip r:embed="rId5"/>
          <a:srcRect t="8346"/>
          <a:stretch>
            <a:fillRect/>
          </a:stretch>
        </p:blipFill>
        <p:spPr>
          <a:xfrm>
            <a:off x="9623466" y="2149402"/>
            <a:ext cx="3279338" cy="2255649"/>
          </a:xfrm>
          <a:prstGeom prst="rect">
            <a:avLst/>
          </a:prstGeom>
        </p:spPr>
      </p:pic>
      <p:pic>
        <p:nvPicPr>
          <p:cNvPr id="14" name="Image 4" descr="preencoded.png"/>
          <p:cNvPicPr>
            <a:picLocks noChangeAspect="1"/>
          </p:cNvPicPr>
          <p:nvPr/>
        </p:nvPicPr>
        <p:blipFill>
          <a:blip r:embed="rId6"/>
          <a:stretch>
            <a:fillRect/>
          </a:stretch>
        </p:blipFill>
        <p:spPr>
          <a:xfrm>
            <a:off x="8924092" y="4776192"/>
            <a:ext cx="5079921" cy="2539960"/>
          </a:xfrm>
          <a:prstGeom prst="rect">
            <a:avLst/>
          </a:prstGeom>
        </p:spPr>
      </p:pic>
      <p:sp>
        <p:nvSpPr>
          <p:cNvPr id="15" name="Text 8"/>
          <p:cNvSpPr/>
          <p:nvPr/>
        </p:nvSpPr>
        <p:spPr>
          <a:xfrm>
            <a:off x="8924092" y="7519868"/>
            <a:ext cx="5079921" cy="289679"/>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2250"/>
              </a:lnSpc>
              <a:buNone/>
            </a:pPr>
            <a:endParaRPr lang="en-US" sz="140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28BD44B4-CF8F-FF71-57FF-A0E8BB6ADF39}"/>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02060"/>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68E876B7-8F26-28F9-E1E1-EC87AD6FA001}"/>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355CD36A-CDF7-32EC-57F6-AFD07E1F1302}"/>
              </a:ext>
            </a:extLst>
          </p:cNvPr>
          <p:cNvSpPr txBox="1"/>
          <p:nvPr/>
        </p:nvSpPr>
        <p:spPr>
          <a:xfrm>
            <a:off x="10199110" y="4148094"/>
            <a:ext cx="7320224" cy="276999"/>
          </a:xfrm>
          <a:prstGeom prst="rect">
            <a:avLst/>
          </a:prstGeom>
          <a:noFill/>
        </p:spPr>
        <p:txBody>
          <a:bodyPr wrap="square">
            <a:spAutoFit/>
          </a:bodyPr>
          <a:lstStyle/>
          <a:p>
            <a:r>
              <a:rPr lang="en-US" sz="1200" b="1">
                <a:latin typeface="Times New Roman" panose="02020603050405020304" pitchFamily="18" charset="0"/>
                <a:cs typeface="Times New Roman" panose="02020603050405020304" pitchFamily="18" charset="0"/>
              </a:rPr>
              <a:t>Fig. 8 – DBSCAN Accuracy</a:t>
            </a:r>
            <a:endParaRPr lang="en-IN" sz="1200" b="1"/>
          </a:p>
        </p:txBody>
      </p:sp>
      <p:sp>
        <p:nvSpPr>
          <p:cNvPr id="22" name="TextBox 21">
            <a:extLst>
              <a:ext uri="{FF2B5EF4-FFF2-40B4-BE49-F238E27FC236}">
                <a16:creationId xmlns:a16="http://schemas.microsoft.com/office/drawing/2014/main" id="{F79B8F09-F4C2-72A8-72ED-2CFE3D44C0DB}"/>
              </a:ext>
            </a:extLst>
          </p:cNvPr>
          <p:cNvSpPr txBox="1"/>
          <p:nvPr/>
        </p:nvSpPr>
        <p:spPr>
          <a:xfrm>
            <a:off x="10656869" y="7365239"/>
            <a:ext cx="8758718" cy="307777"/>
          </a:xfrm>
          <a:prstGeom prst="rect">
            <a:avLst/>
          </a:prstGeom>
          <a:noFill/>
        </p:spPr>
        <p:txBody>
          <a:bodyPr wrap="square">
            <a:spAutoFit/>
          </a:bodyPr>
          <a:lstStyle/>
          <a:p>
            <a:r>
              <a:rPr lang="en-US" sz="1400" b="1">
                <a:latin typeface="Times New Roman" panose="02020603050405020304" pitchFamily="18" charset="0"/>
                <a:cs typeface="Times New Roman" panose="02020603050405020304" pitchFamily="18" charset="0"/>
              </a:rPr>
              <a:t>Fig. 9 – DBSCAN </a:t>
            </a:r>
            <a:endParaRPr lang="en-IN" sz="1400" b="1"/>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48640" y="431125"/>
            <a:ext cx="4050387" cy="489942"/>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3850"/>
              </a:lnSpc>
              <a:buNone/>
            </a:pPr>
            <a:r>
              <a:rPr lang="en-US" sz="3050" b="1">
                <a:solidFill>
                  <a:schemeClr val="accent2">
                    <a:lumMod val="50000"/>
                  </a:schemeClr>
                </a:solidFill>
                <a:latin typeface="Times New Roman" panose="02020603050405020304" pitchFamily="18" charset="0"/>
                <a:ea typeface="Crimson Pro Bold" pitchFamily="34" charset="-122"/>
                <a:cs typeface="Times New Roman" panose="02020603050405020304" pitchFamily="18" charset="0"/>
              </a:rPr>
              <a:t>2. Hierarchical Clustering: </a:t>
            </a:r>
            <a:endParaRPr lang="en-US" sz="305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Text 1"/>
          <p:cNvSpPr/>
          <p:nvPr/>
        </p:nvSpPr>
        <p:spPr>
          <a:xfrm>
            <a:off x="548640" y="1119172"/>
            <a:ext cx="13533120" cy="501729"/>
          </a:xfrm>
          <a:prstGeom prst="rect">
            <a:avLst/>
          </a:prstGeom>
          <a:noFill/>
        </p:spPr>
        <p:txBody>
          <a:bodyPr wrap="squar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ct val="150000"/>
              </a:lnSpc>
              <a:buNone/>
            </a:pPr>
            <a:r>
              <a:rPr lang="en-US" sz="1600">
                <a:solidFill>
                  <a:schemeClr val="tx1"/>
                </a:solidFill>
                <a:latin typeface="Times New Roman" panose="02020603050405020304" pitchFamily="18" charset="0"/>
                <a:ea typeface="Open Sans" pitchFamily="34" charset="-122"/>
                <a:cs typeface="Times New Roman" panose="02020603050405020304" pitchFamily="18" charset="0"/>
              </a:rPr>
              <a:t>Hierarchical clustering builds a tree-like structure, known as a dendrogram, illustrating the nested relationships between traffic data points. This method provides a clear, step-by-step visualisation of how clusters are formed</a:t>
            </a:r>
            <a:r>
              <a:rPr lang="en-US" sz="1200">
                <a:solidFill>
                  <a:schemeClr val="tx1"/>
                </a:solidFill>
                <a:latin typeface="Times New Roman" panose="02020603050405020304" pitchFamily="18" charset="0"/>
                <a:ea typeface="Open Sans" pitchFamily="34" charset="-122"/>
                <a:cs typeface="Times New Roman" panose="02020603050405020304" pitchFamily="18" charset="0"/>
              </a:rPr>
              <a:t>.</a:t>
            </a:r>
            <a:endParaRPr lang="en-US" sz="1200">
              <a:solidFill>
                <a:schemeClr val="tx1"/>
              </a:solidFill>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548640" y="2088952"/>
            <a:ext cx="3344704" cy="2350413"/>
          </a:xfrm>
          <a:prstGeom prst="rect">
            <a:avLst/>
          </a:prstGeom>
        </p:spPr>
      </p:pic>
      <p:sp>
        <p:nvSpPr>
          <p:cNvPr id="5" name="Text 2"/>
          <p:cNvSpPr/>
          <p:nvPr/>
        </p:nvSpPr>
        <p:spPr>
          <a:xfrm>
            <a:off x="548640" y="4615696"/>
            <a:ext cx="6575346" cy="250865"/>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1950"/>
              </a:lnSpc>
              <a:buNone/>
            </a:pPr>
            <a:r>
              <a:rPr lang="en-US" sz="1200" b="1">
                <a:solidFill>
                  <a:srgbClr val="443728"/>
                </a:solidFill>
                <a:latin typeface="Times New Roman" panose="02020603050405020304" pitchFamily="18" charset="0"/>
                <a:ea typeface="Open Sans" pitchFamily="34" charset="-122"/>
                <a:cs typeface="Times New Roman" panose="02020603050405020304" pitchFamily="18" charset="0"/>
              </a:rPr>
              <a:t>                     Fig.10 - Hierarchical clustering </a:t>
            </a:r>
            <a:endParaRPr lang="en-US" sz="1200" b="1">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548640" y="5042892"/>
            <a:ext cx="6575346" cy="2651165"/>
          </a:xfrm>
          <a:prstGeom prst="rect">
            <a:avLst/>
          </a:prstGeom>
        </p:spPr>
      </p:pic>
      <p:sp>
        <p:nvSpPr>
          <p:cNvPr id="7" name="Text 3"/>
          <p:cNvSpPr/>
          <p:nvPr/>
        </p:nvSpPr>
        <p:spPr>
          <a:xfrm>
            <a:off x="548640" y="7870388"/>
            <a:ext cx="6575346" cy="250865"/>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1950"/>
              </a:lnSpc>
              <a:buNone/>
            </a:pPr>
            <a:r>
              <a:rPr lang="en-US" sz="1200">
                <a:solidFill>
                  <a:srgbClr val="443728"/>
                </a:solidFill>
                <a:latin typeface="Times New Roman" panose="02020603050405020304" pitchFamily="18" charset="0"/>
                <a:ea typeface="Open Sans" pitchFamily="34" charset="-122"/>
                <a:cs typeface="Times New Roman" panose="02020603050405020304" pitchFamily="18" charset="0"/>
              </a:rPr>
              <a:t>                     Fig. Dendrogram Construction</a:t>
            </a:r>
            <a:endParaRPr lang="en-US" sz="1200">
              <a:latin typeface="Times New Roman" panose="02020603050405020304" pitchFamily="18" charset="0"/>
              <a:cs typeface="Times New Roman" panose="02020603050405020304" pitchFamily="18" charset="0"/>
            </a:endParaRPr>
          </a:p>
        </p:txBody>
      </p:sp>
      <p:sp>
        <p:nvSpPr>
          <p:cNvPr id="8" name="Shape 4"/>
          <p:cNvSpPr/>
          <p:nvPr/>
        </p:nvSpPr>
        <p:spPr>
          <a:xfrm>
            <a:off x="7514034" y="2088952"/>
            <a:ext cx="6575346" cy="1011555"/>
          </a:xfrm>
          <a:prstGeom prst="roundRect">
            <a:avLst>
              <a:gd name="adj" fmla="val 10847"/>
            </a:avLst>
          </a:prstGeom>
          <a:solidFill>
            <a:srgbClr val="FFFCFA"/>
          </a:solidFill>
          <a:ln w="22860">
            <a:solidFill>
              <a:srgbClr val="D1C8C6"/>
            </a:solidFill>
            <a:prstDash val="solid"/>
          </a:ln>
        </p:spPr>
        <p:txBody>
          <a:bodyPr/>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endParaRPr>
              <a:latin typeface="Times New Roman" panose="02020603050405020304" pitchFamily="18" charset="0"/>
              <a:cs typeface="Times New Roman" panose="02020603050405020304" pitchFamily="18" charset="0"/>
            </a:endParaRPr>
          </a:p>
        </p:txBody>
      </p:sp>
      <p:sp>
        <p:nvSpPr>
          <p:cNvPr id="9" name="Shape 5"/>
          <p:cNvSpPr/>
          <p:nvPr/>
        </p:nvSpPr>
        <p:spPr>
          <a:xfrm>
            <a:off x="7491174" y="2088952"/>
            <a:ext cx="91440" cy="1011555"/>
          </a:xfrm>
          <a:prstGeom prst="roundRect">
            <a:avLst>
              <a:gd name="adj" fmla="val 72013"/>
            </a:avLst>
          </a:prstGeom>
          <a:solidFill>
            <a:srgbClr val="835E54"/>
          </a:solidFill>
        </p:spPr>
        <p:txBody>
          <a:bodyPr/>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endParaRPr>
              <a:latin typeface="Times New Roman" panose="02020603050405020304" pitchFamily="18" charset="0"/>
              <a:cs typeface="Times New Roman" panose="02020603050405020304" pitchFamily="18" charset="0"/>
            </a:endParaRPr>
          </a:p>
        </p:txBody>
      </p:sp>
      <p:sp>
        <p:nvSpPr>
          <p:cNvPr id="10" name="Text 6"/>
          <p:cNvSpPr/>
          <p:nvPr/>
        </p:nvSpPr>
        <p:spPr>
          <a:xfrm>
            <a:off x="7762161" y="2268498"/>
            <a:ext cx="2233374" cy="244912"/>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1900"/>
              </a:lnSpc>
              <a:buNone/>
            </a:pPr>
            <a:r>
              <a:rPr lang="en-US" sz="1500" b="1">
                <a:solidFill>
                  <a:srgbClr val="443728"/>
                </a:solidFill>
                <a:latin typeface="Times New Roman" panose="02020603050405020304" pitchFamily="18" charset="0"/>
                <a:ea typeface="Crimson Pro Bold" pitchFamily="34" charset="-122"/>
                <a:cs typeface="Times New Roman" panose="02020603050405020304" pitchFamily="18" charset="0"/>
              </a:rPr>
              <a:t> Dendrogram Construction</a:t>
            </a:r>
            <a:endParaRPr lang="en-US" sz="1500">
              <a:latin typeface="Times New Roman" panose="02020603050405020304" pitchFamily="18" charset="0"/>
              <a:cs typeface="Times New Roman" panose="02020603050405020304" pitchFamily="18" charset="0"/>
            </a:endParaRPr>
          </a:p>
        </p:txBody>
      </p:sp>
      <p:sp>
        <p:nvSpPr>
          <p:cNvPr id="11" name="Text 7"/>
          <p:cNvSpPr/>
          <p:nvPr/>
        </p:nvSpPr>
        <p:spPr>
          <a:xfrm>
            <a:off x="7762161" y="2670096"/>
            <a:ext cx="6147673" cy="250865"/>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1950"/>
              </a:lnSpc>
              <a:buNone/>
            </a:pPr>
            <a:r>
              <a:rPr lang="en-US" sz="1200">
                <a:solidFill>
                  <a:srgbClr val="443728"/>
                </a:solidFill>
                <a:latin typeface="Times New Roman" panose="02020603050405020304" pitchFamily="18" charset="0"/>
                <a:ea typeface="Open Sans" pitchFamily="34" charset="-122"/>
                <a:cs typeface="Times New Roman" panose="02020603050405020304" pitchFamily="18" charset="0"/>
              </a:rPr>
              <a:t>Visualises cluster formation, allowing for dynamic cluster count selection.</a:t>
            </a:r>
            <a:endParaRPr lang="en-US" sz="1200">
              <a:latin typeface="Times New Roman" panose="02020603050405020304" pitchFamily="18" charset="0"/>
              <a:cs typeface="Times New Roman" panose="02020603050405020304" pitchFamily="18" charset="0"/>
            </a:endParaRPr>
          </a:p>
        </p:txBody>
      </p:sp>
      <p:sp>
        <p:nvSpPr>
          <p:cNvPr id="12" name="Shape 8"/>
          <p:cNvSpPr/>
          <p:nvPr/>
        </p:nvSpPr>
        <p:spPr>
          <a:xfrm>
            <a:off x="7514034" y="3257193"/>
            <a:ext cx="6575346" cy="1262420"/>
          </a:xfrm>
          <a:prstGeom prst="roundRect">
            <a:avLst>
              <a:gd name="adj" fmla="val 8692"/>
            </a:avLst>
          </a:prstGeom>
          <a:solidFill>
            <a:srgbClr val="FFFCFA"/>
          </a:solidFill>
          <a:ln w="22860">
            <a:solidFill>
              <a:srgbClr val="D1C8C6"/>
            </a:solidFill>
            <a:prstDash val="solid"/>
          </a:ln>
        </p:spPr>
        <p:txBody>
          <a:bodyPr/>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endParaRPr>
              <a:latin typeface="Times New Roman" panose="02020603050405020304" pitchFamily="18" charset="0"/>
              <a:cs typeface="Times New Roman" panose="02020603050405020304" pitchFamily="18" charset="0"/>
            </a:endParaRPr>
          </a:p>
        </p:txBody>
      </p:sp>
      <p:sp>
        <p:nvSpPr>
          <p:cNvPr id="13" name="Shape 9"/>
          <p:cNvSpPr/>
          <p:nvPr/>
        </p:nvSpPr>
        <p:spPr>
          <a:xfrm>
            <a:off x="7491174" y="3257193"/>
            <a:ext cx="91440" cy="1262420"/>
          </a:xfrm>
          <a:prstGeom prst="roundRect">
            <a:avLst>
              <a:gd name="adj" fmla="val 72013"/>
            </a:avLst>
          </a:prstGeom>
          <a:solidFill>
            <a:srgbClr val="835E54"/>
          </a:solidFill>
        </p:spPr>
        <p:txBody>
          <a:bodyPr/>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endParaRPr>
              <a:latin typeface="Times New Roman" panose="02020603050405020304" pitchFamily="18" charset="0"/>
              <a:cs typeface="Times New Roman" panose="02020603050405020304" pitchFamily="18" charset="0"/>
            </a:endParaRPr>
          </a:p>
        </p:txBody>
      </p:sp>
      <p:sp>
        <p:nvSpPr>
          <p:cNvPr id="14" name="Text 10"/>
          <p:cNvSpPr/>
          <p:nvPr/>
        </p:nvSpPr>
        <p:spPr>
          <a:xfrm>
            <a:off x="7762161" y="3436739"/>
            <a:ext cx="1959769" cy="244912"/>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1900"/>
              </a:lnSpc>
              <a:buNone/>
            </a:pPr>
            <a:r>
              <a:rPr lang="en-US" sz="1500" b="1">
                <a:solidFill>
                  <a:srgbClr val="443728"/>
                </a:solidFill>
                <a:latin typeface="Times New Roman" panose="02020603050405020304" pitchFamily="18" charset="0"/>
                <a:ea typeface="Crimson Pro Bold" pitchFamily="34" charset="-122"/>
                <a:cs typeface="Times New Roman" panose="02020603050405020304" pitchFamily="18" charset="0"/>
              </a:rPr>
              <a:t> Step-by-Step Clarity</a:t>
            </a:r>
            <a:endParaRPr lang="en-US" sz="1500">
              <a:latin typeface="Times New Roman" panose="02020603050405020304" pitchFamily="18" charset="0"/>
              <a:cs typeface="Times New Roman" panose="02020603050405020304" pitchFamily="18" charset="0"/>
            </a:endParaRPr>
          </a:p>
        </p:txBody>
      </p:sp>
      <p:sp>
        <p:nvSpPr>
          <p:cNvPr id="15" name="Text 11"/>
          <p:cNvSpPr/>
          <p:nvPr/>
        </p:nvSpPr>
        <p:spPr>
          <a:xfrm>
            <a:off x="7762161" y="3838337"/>
            <a:ext cx="6147673" cy="501729"/>
          </a:xfrm>
          <a:prstGeom prst="rect">
            <a:avLst/>
          </a:prstGeom>
          <a:noFill/>
        </p:spPr>
        <p:txBody>
          <a:bodyPr wrap="squar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1950"/>
              </a:lnSpc>
              <a:buNone/>
            </a:pPr>
            <a:r>
              <a:rPr lang="en-US" sz="1200">
                <a:solidFill>
                  <a:srgbClr val="443728"/>
                </a:solidFill>
                <a:latin typeface="Times New Roman" panose="02020603050405020304" pitchFamily="18" charset="0"/>
                <a:ea typeface="Open Sans" pitchFamily="34" charset="-122"/>
                <a:cs typeface="Times New Roman" panose="02020603050405020304" pitchFamily="18" charset="0"/>
              </a:rPr>
              <a:t>Shows the merging or splitting of clusters at each iteration, providing detailed insight.</a:t>
            </a:r>
            <a:endParaRPr lang="en-US" sz="1200">
              <a:latin typeface="Times New Roman" panose="02020603050405020304" pitchFamily="18" charset="0"/>
              <a:cs typeface="Times New Roman" panose="02020603050405020304" pitchFamily="18" charset="0"/>
            </a:endParaRPr>
          </a:p>
        </p:txBody>
      </p:sp>
      <p:sp>
        <p:nvSpPr>
          <p:cNvPr id="16" name="Shape 12"/>
          <p:cNvSpPr/>
          <p:nvPr/>
        </p:nvSpPr>
        <p:spPr>
          <a:xfrm>
            <a:off x="7514034" y="4676299"/>
            <a:ext cx="6575346" cy="1011555"/>
          </a:xfrm>
          <a:prstGeom prst="roundRect">
            <a:avLst>
              <a:gd name="adj" fmla="val 10847"/>
            </a:avLst>
          </a:prstGeom>
          <a:solidFill>
            <a:srgbClr val="FFFCFA"/>
          </a:solidFill>
          <a:ln w="22860">
            <a:solidFill>
              <a:srgbClr val="D1C8C6"/>
            </a:solidFill>
            <a:prstDash val="solid"/>
          </a:ln>
        </p:spPr>
        <p:txBody>
          <a:bodyPr/>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endParaRPr>
              <a:latin typeface="Times New Roman" panose="02020603050405020304" pitchFamily="18" charset="0"/>
              <a:cs typeface="Times New Roman" panose="02020603050405020304" pitchFamily="18" charset="0"/>
            </a:endParaRPr>
          </a:p>
        </p:txBody>
      </p:sp>
      <p:sp>
        <p:nvSpPr>
          <p:cNvPr id="17" name="Shape 13"/>
          <p:cNvSpPr/>
          <p:nvPr/>
        </p:nvSpPr>
        <p:spPr>
          <a:xfrm>
            <a:off x="7491174" y="4676299"/>
            <a:ext cx="91440" cy="1011555"/>
          </a:xfrm>
          <a:prstGeom prst="roundRect">
            <a:avLst>
              <a:gd name="adj" fmla="val 72013"/>
            </a:avLst>
          </a:prstGeom>
          <a:solidFill>
            <a:srgbClr val="835E54"/>
          </a:solidFill>
        </p:spPr>
        <p:txBody>
          <a:bodyPr/>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endParaRPr>
              <a:latin typeface="Times New Roman" panose="02020603050405020304" pitchFamily="18" charset="0"/>
              <a:cs typeface="Times New Roman" panose="02020603050405020304" pitchFamily="18" charset="0"/>
            </a:endParaRPr>
          </a:p>
        </p:txBody>
      </p:sp>
      <p:sp>
        <p:nvSpPr>
          <p:cNvPr id="18" name="Text 14"/>
          <p:cNvSpPr/>
          <p:nvPr/>
        </p:nvSpPr>
        <p:spPr>
          <a:xfrm>
            <a:off x="7762161" y="4855845"/>
            <a:ext cx="1959769" cy="244912"/>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1900"/>
              </a:lnSpc>
              <a:buNone/>
            </a:pPr>
            <a:r>
              <a:rPr lang="en-US" sz="1500" b="1">
                <a:solidFill>
                  <a:srgbClr val="443728"/>
                </a:solidFill>
                <a:latin typeface="Times New Roman" panose="02020603050405020304" pitchFamily="18" charset="0"/>
                <a:ea typeface="Crimson Pro Bold" pitchFamily="34" charset="-122"/>
                <a:cs typeface="Times New Roman" panose="02020603050405020304" pitchFamily="18" charset="0"/>
              </a:rPr>
              <a:t>Lower Accuracy</a:t>
            </a:r>
            <a:endParaRPr lang="en-US" sz="1500">
              <a:latin typeface="Times New Roman" panose="02020603050405020304" pitchFamily="18" charset="0"/>
              <a:cs typeface="Times New Roman" panose="02020603050405020304" pitchFamily="18" charset="0"/>
            </a:endParaRPr>
          </a:p>
        </p:txBody>
      </p:sp>
      <p:sp>
        <p:nvSpPr>
          <p:cNvPr id="19" name="Text 15"/>
          <p:cNvSpPr/>
          <p:nvPr/>
        </p:nvSpPr>
        <p:spPr>
          <a:xfrm>
            <a:off x="7762161" y="5257443"/>
            <a:ext cx="6147673" cy="250865"/>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1950"/>
              </a:lnSpc>
              <a:buNone/>
            </a:pPr>
            <a:r>
              <a:rPr lang="en-US" sz="1200">
                <a:solidFill>
                  <a:srgbClr val="443728"/>
                </a:solidFill>
                <a:latin typeface="Times New Roman" panose="02020603050405020304" pitchFamily="18" charset="0"/>
                <a:ea typeface="Open Sans" pitchFamily="34" charset="-122"/>
                <a:cs typeface="Times New Roman" panose="02020603050405020304" pitchFamily="18" charset="0"/>
              </a:rPr>
              <a:t>Demonstrated very low accuracy (~19%) for dynamic 5G traffic analysis.</a:t>
            </a:r>
            <a:endParaRPr lang="en-US" sz="120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04673FAA-4893-966C-2998-83A645EBE73F}"/>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02060"/>
              </a:solidFill>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C5D6DD69-F6FB-D68C-4AB0-D8080865F7D4}"/>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04033" y="1631633"/>
            <a:ext cx="4966335" cy="4966335"/>
          </a:xfrm>
          <a:prstGeom prst="rect">
            <a:avLst/>
          </a:prstGeom>
        </p:spPr>
      </p:pic>
      <p:sp>
        <p:nvSpPr>
          <p:cNvPr id="4" name="Text 0"/>
          <p:cNvSpPr/>
          <p:nvPr/>
        </p:nvSpPr>
        <p:spPr>
          <a:xfrm>
            <a:off x="728186" y="708422"/>
            <a:ext cx="7687627" cy="1300401"/>
          </a:xfrm>
          <a:prstGeom prst="rect">
            <a:avLst/>
          </a:prstGeom>
          <a:noFill/>
        </p:spPr>
        <p:txBody>
          <a:bodyPr wrap="squar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5100"/>
              </a:lnSpc>
              <a:buNone/>
            </a:pPr>
            <a:r>
              <a:rPr lang="en-US" sz="3600" b="1">
                <a:solidFill>
                  <a:schemeClr val="accent2">
                    <a:lumMod val="50000"/>
                  </a:schemeClr>
                </a:solidFill>
                <a:latin typeface="Times New Roman" panose="02020603050405020304" pitchFamily="18" charset="0"/>
                <a:ea typeface="Crimson Pro Bold" pitchFamily="34" charset="-122"/>
                <a:cs typeface="Times New Roman" panose="02020603050405020304" pitchFamily="18" charset="0"/>
              </a:rPr>
              <a:t>3. HDBSCAN:</a:t>
            </a:r>
            <a:endParaRPr lang="en-US" sz="360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5" name="Text 1"/>
          <p:cNvSpPr/>
          <p:nvPr/>
        </p:nvSpPr>
        <p:spPr>
          <a:xfrm>
            <a:off x="624125" y="1631633"/>
            <a:ext cx="7687627" cy="1331595"/>
          </a:xfrm>
          <a:prstGeom prst="rect">
            <a:avLst/>
          </a:prstGeom>
          <a:noFill/>
        </p:spPr>
        <p:txBody>
          <a:bodyPr wrap="squar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just">
              <a:lnSpc>
                <a:spcPct val="150000"/>
              </a:lnSpc>
              <a:buNone/>
            </a:pPr>
            <a:r>
              <a:rPr lang="en-US" sz="1600">
                <a:solidFill>
                  <a:schemeClr val="tx1"/>
                </a:solidFill>
                <a:latin typeface="Times New Roman" panose="02020603050405020304" pitchFamily="18" charset="0"/>
                <a:ea typeface="Open Sans" pitchFamily="34" charset="-122"/>
                <a:cs typeface="Times New Roman" panose="02020603050405020304" pitchFamily="18" charset="0"/>
              </a:rPr>
              <a:t>HDBSCAN (Hierarchical Density-Based Spatial Clustering of Applications with Noise) is an advanced clustering algorithm that extends DBSCAN, capable of identifying clusters of varying densities. This makes it exceptionally well-suited for the complex and irregular behaviour of real 5G traffic.</a:t>
            </a:r>
            <a:endParaRPr lang="en-US" sz="1600">
              <a:solidFill>
                <a:schemeClr val="tx1"/>
              </a:solidFill>
              <a:latin typeface="Times New Roman" panose="02020603050405020304" pitchFamily="18" charset="0"/>
              <a:cs typeface="Times New Roman" panose="02020603050405020304" pitchFamily="18" charset="0"/>
            </a:endParaRPr>
          </a:p>
        </p:txBody>
      </p:sp>
      <p:sp>
        <p:nvSpPr>
          <p:cNvPr id="6" name="Shape 2"/>
          <p:cNvSpPr/>
          <p:nvPr/>
        </p:nvSpPr>
        <p:spPr>
          <a:xfrm>
            <a:off x="728186" y="3886438"/>
            <a:ext cx="3739753" cy="1879759"/>
          </a:xfrm>
          <a:prstGeom prst="roundRect">
            <a:avLst>
              <a:gd name="adj" fmla="val 26565"/>
            </a:avLst>
          </a:prstGeom>
          <a:solidFill>
            <a:srgbClr val="EBE2E0"/>
          </a:solidFill>
          <a:ln w="7620">
            <a:solidFill>
              <a:srgbClr val="D1C8C6"/>
            </a:solidFill>
            <a:prstDash val="solid"/>
          </a:ln>
        </p:spPr>
        <p:txBody>
          <a:bodyPr/>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endParaRPr>
              <a:latin typeface="Times New Roman" panose="02020603050405020304" pitchFamily="18" charset="0"/>
              <a:cs typeface="Times New Roman" panose="02020603050405020304" pitchFamily="18" charset="0"/>
            </a:endParaRPr>
          </a:p>
        </p:txBody>
      </p:sp>
      <p:sp>
        <p:nvSpPr>
          <p:cNvPr id="7" name="Text 3"/>
          <p:cNvSpPr/>
          <p:nvPr/>
        </p:nvSpPr>
        <p:spPr>
          <a:xfrm>
            <a:off x="943808" y="4102060"/>
            <a:ext cx="2600682" cy="325041"/>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2550"/>
              </a:lnSpc>
              <a:buNone/>
            </a:pPr>
            <a:r>
              <a:rPr lang="en-US" sz="2000" b="1">
                <a:solidFill>
                  <a:srgbClr val="443728"/>
                </a:solidFill>
                <a:latin typeface="Times New Roman" panose="02020603050405020304" pitchFamily="18" charset="0"/>
                <a:ea typeface="Crimson Pro Bold" pitchFamily="34" charset="-122"/>
                <a:cs typeface="Times New Roman" panose="02020603050405020304" pitchFamily="18" charset="0"/>
              </a:rPr>
              <a:t>Varying Density</a:t>
            </a:r>
            <a:endParaRPr lang="en-US" sz="2000">
              <a:latin typeface="Times New Roman" panose="02020603050405020304" pitchFamily="18" charset="0"/>
              <a:cs typeface="Times New Roman" panose="02020603050405020304" pitchFamily="18" charset="0"/>
            </a:endParaRPr>
          </a:p>
        </p:txBody>
      </p:sp>
      <p:sp>
        <p:nvSpPr>
          <p:cNvPr id="8" name="Text 4"/>
          <p:cNvSpPr/>
          <p:nvPr/>
        </p:nvSpPr>
        <p:spPr>
          <a:xfrm>
            <a:off x="943808" y="4551878"/>
            <a:ext cx="3308509" cy="998696"/>
          </a:xfrm>
          <a:prstGeom prst="rect">
            <a:avLst/>
          </a:prstGeom>
          <a:noFill/>
        </p:spPr>
        <p:txBody>
          <a:bodyPr wrap="squar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2600"/>
              </a:lnSpc>
              <a:buNone/>
            </a:pPr>
            <a:r>
              <a:rPr lang="en-US" sz="1600">
                <a:solidFill>
                  <a:srgbClr val="443728"/>
                </a:solidFill>
                <a:latin typeface="Times New Roman" panose="02020603050405020304" pitchFamily="18" charset="0"/>
                <a:ea typeface="Open Sans" pitchFamily="34" charset="-122"/>
                <a:cs typeface="Times New Roman" panose="02020603050405020304" pitchFamily="18" charset="0"/>
              </a:rPr>
              <a:t>Effectively clusters data with different densities, crucial for dynamic 5G scenarios.</a:t>
            </a:r>
            <a:endParaRPr lang="en-US" sz="1600">
              <a:latin typeface="Times New Roman" panose="02020603050405020304" pitchFamily="18" charset="0"/>
              <a:cs typeface="Times New Roman" panose="02020603050405020304" pitchFamily="18" charset="0"/>
            </a:endParaRPr>
          </a:p>
        </p:txBody>
      </p:sp>
      <p:sp>
        <p:nvSpPr>
          <p:cNvPr id="9" name="Shape 5"/>
          <p:cNvSpPr/>
          <p:nvPr/>
        </p:nvSpPr>
        <p:spPr>
          <a:xfrm>
            <a:off x="4675942" y="3886438"/>
            <a:ext cx="3739872" cy="1879759"/>
          </a:xfrm>
          <a:prstGeom prst="roundRect">
            <a:avLst>
              <a:gd name="adj" fmla="val 26565"/>
            </a:avLst>
          </a:prstGeom>
          <a:solidFill>
            <a:srgbClr val="EBE2E0"/>
          </a:solidFill>
          <a:ln w="7620">
            <a:solidFill>
              <a:srgbClr val="D1C8C6"/>
            </a:solidFill>
            <a:prstDash val="solid"/>
          </a:ln>
        </p:spPr>
        <p:txBody>
          <a:bodyPr/>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endParaRPr>
              <a:latin typeface="Times New Roman" panose="02020603050405020304" pitchFamily="18" charset="0"/>
              <a:cs typeface="Times New Roman" panose="02020603050405020304" pitchFamily="18" charset="0"/>
            </a:endParaRPr>
          </a:p>
        </p:txBody>
      </p:sp>
      <p:sp>
        <p:nvSpPr>
          <p:cNvPr id="10" name="Text 6"/>
          <p:cNvSpPr/>
          <p:nvPr/>
        </p:nvSpPr>
        <p:spPr>
          <a:xfrm>
            <a:off x="4891564" y="4102060"/>
            <a:ext cx="2600682" cy="325041"/>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2550"/>
              </a:lnSpc>
              <a:buNone/>
            </a:pPr>
            <a:r>
              <a:rPr lang="en-US" sz="2000" b="1">
                <a:solidFill>
                  <a:srgbClr val="443728"/>
                </a:solidFill>
                <a:latin typeface="Times New Roman" panose="02020603050405020304" pitchFamily="18" charset="0"/>
                <a:ea typeface="Crimson Pro Bold" pitchFamily="34" charset="-122"/>
                <a:cs typeface="Times New Roman" panose="02020603050405020304" pitchFamily="18" charset="0"/>
              </a:rPr>
              <a:t>Robust for 5G</a:t>
            </a:r>
            <a:endParaRPr lang="en-US" sz="2000">
              <a:latin typeface="Times New Roman" panose="02020603050405020304" pitchFamily="18" charset="0"/>
              <a:cs typeface="Times New Roman" panose="02020603050405020304" pitchFamily="18" charset="0"/>
            </a:endParaRPr>
          </a:p>
        </p:txBody>
      </p:sp>
      <p:sp>
        <p:nvSpPr>
          <p:cNvPr id="11" name="Text 7"/>
          <p:cNvSpPr/>
          <p:nvPr/>
        </p:nvSpPr>
        <p:spPr>
          <a:xfrm>
            <a:off x="4891564" y="4551878"/>
            <a:ext cx="3308628" cy="998696"/>
          </a:xfrm>
          <a:prstGeom prst="rect">
            <a:avLst/>
          </a:prstGeom>
          <a:noFill/>
        </p:spPr>
        <p:txBody>
          <a:bodyPr wrap="squar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2600"/>
              </a:lnSpc>
              <a:buNone/>
            </a:pPr>
            <a:r>
              <a:rPr lang="en-US" sz="1600">
                <a:solidFill>
                  <a:srgbClr val="443728"/>
                </a:solidFill>
                <a:latin typeface="Times New Roman" panose="02020603050405020304" pitchFamily="18" charset="0"/>
                <a:ea typeface="Open Sans" pitchFamily="34" charset="-122"/>
                <a:cs typeface="Times New Roman" panose="02020603050405020304" pitchFamily="18" charset="0"/>
              </a:rPr>
              <a:t>Designed to handle the nuances and unpredictable nature of modern network traffic.</a:t>
            </a:r>
            <a:endParaRPr lang="en-US" sz="1600">
              <a:latin typeface="Times New Roman" panose="02020603050405020304" pitchFamily="18" charset="0"/>
              <a:cs typeface="Times New Roman" panose="02020603050405020304" pitchFamily="18" charset="0"/>
            </a:endParaRPr>
          </a:p>
        </p:txBody>
      </p:sp>
      <p:sp>
        <p:nvSpPr>
          <p:cNvPr id="12" name="Shape 8"/>
          <p:cNvSpPr/>
          <p:nvPr/>
        </p:nvSpPr>
        <p:spPr>
          <a:xfrm>
            <a:off x="728186" y="5974199"/>
            <a:ext cx="7687627" cy="1546860"/>
          </a:xfrm>
          <a:prstGeom prst="roundRect">
            <a:avLst>
              <a:gd name="adj" fmla="val 32282"/>
            </a:avLst>
          </a:prstGeom>
          <a:solidFill>
            <a:srgbClr val="EBE2E0"/>
          </a:solidFill>
          <a:ln w="7620">
            <a:solidFill>
              <a:srgbClr val="D1C8C6"/>
            </a:solidFill>
            <a:prstDash val="solid"/>
          </a:ln>
        </p:spPr>
        <p:txBody>
          <a:bodyPr/>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endParaRPr>
              <a:latin typeface="Times New Roman" panose="02020603050405020304" pitchFamily="18" charset="0"/>
              <a:cs typeface="Times New Roman" panose="02020603050405020304" pitchFamily="18" charset="0"/>
            </a:endParaRPr>
          </a:p>
        </p:txBody>
      </p:sp>
      <p:sp>
        <p:nvSpPr>
          <p:cNvPr id="13" name="Text 9"/>
          <p:cNvSpPr/>
          <p:nvPr/>
        </p:nvSpPr>
        <p:spPr>
          <a:xfrm>
            <a:off x="943808" y="6189821"/>
            <a:ext cx="2600682" cy="325041"/>
          </a:xfrm>
          <a:prstGeom prst="rect">
            <a:avLst/>
          </a:prstGeom>
          <a:noFill/>
        </p:spPr>
        <p:txBody>
          <a:bodyPr wrap="non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2550"/>
              </a:lnSpc>
              <a:buNone/>
            </a:pPr>
            <a:r>
              <a:rPr lang="en-US" sz="2000" b="1">
                <a:solidFill>
                  <a:srgbClr val="443728"/>
                </a:solidFill>
                <a:latin typeface="Times New Roman" panose="02020603050405020304" pitchFamily="18" charset="0"/>
                <a:ea typeface="Crimson Pro Bold" pitchFamily="34" charset="-122"/>
                <a:cs typeface="Times New Roman" panose="02020603050405020304" pitchFamily="18" charset="0"/>
              </a:rPr>
              <a:t>Highest Accuracy</a:t>
            </a:r>
            <a:endParaRPr lang="en-US" sz="2000">
              <a:latin typeface="Times New Roman" panose="02020603050405020304" pitchFamily="18" charset="0"/>
              <a:cs typeface="Times New Roman" panose="02020603050405020304" pitchFamily="18" charset="0"/>
            </a:endParaRPr>
          </a:p>
        </p:txBody>
      </p:sp>
      <p:sp>
        <p:nvSpPr>
          <p:cNvPr id="14" name="Text 10"/>
          <p:cNvSpPr/>
          <p:nvPr/>
        </p:nvSpPr>
        <p:spPr>
          <a:xfrm>
            <a:off x="943808" y="6639639"/>
            <a:ext cx="7256383" cy="665798"/>
          </a:xfrm>
          <a:prstGeom prst="rect">
            <a:avLst/>
          </a:prstGeom>
          <a:noFill/>
        </p:spPr>
        <p:txBody>
          <a:bodyPr wrap="square" lIns="0" tIns="0" rIns="0" bIns="0" rtlCol="0" anchor="t"/>
          <a:lstStyle>
            <a:lvl1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a:ea typeface="Arial"/>
                <a:cs typeface="Arial"/>
                <a:sym typeface="Wingdings"/>
              </a:defRPr>
            </a:lvl8pPr>
            <a:lvl9pPr>
              <a:defRPr kumimoji="0" sz="1800" b="0" i="0" u="none" strike="noStrike" kern="1200" cap="none" spc="0" normalizeH="0" baseline="0" noProof="0">
                <a:solidFill>
                  <a:schemeClr val="phClr"/>
                </a:solidFill>
                <a:uLnTx/>
                <a:uFillTx/>
                <a:latin typeface="Arial"/>
                <a:ea typeface="Arial"/>
                <a:cs typeface="Arial"/>
                <a:sym typeface="Wingdings"/>
              </a:defRPr>
            </a:lvl9pPr>
          </a:lstStyle>
          <a:p>
            <a:pPr marL="0" indent="0" algn="l">
              <a:lnSpc>
                <a:spcPts val="2600"/>
              </a:lnSpc>
              <a:buNone/>
            </a:pPr>
            <a:r>
              <a:rPr lang="en-US" sz="1600">
                <a:solidFill>
                  <a:srgbClr val="443728"/>
                </a:solidFill>
                <a:latin typeface="Times New Roman" panose="02020603050405020304" pitchFamily="18" charset="0"/>
                <a:ea typeface="Open Sans" pitchFamily="34" charset="-122"/>
                <a:cs typeface="Times New Roman" panose="02020603050405020304" pitchFamily="18" charset="0"/>
              </a:rPr>
              <a:t>Achieved the highest accuracy in our evaluations, approximately 71% for 5G traffic.</a:t>
            </a:r>
            <a:endParaRPr lang="en-US" sz="160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3BF41864-F66A-EAD5-426E-4EB7E0CF4E8B}"/>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02060"/>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AFEC28F8-E049-35DB-B842-BD2F8C9CFBD4}"/>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B1288C5A-D229-7C62-0065-B96948CCB430}"/>
              </a:ext>
            </a:extLst>
          </p:cNvPr>
          <p:cNvSpPr txBox="1"/>
          <p:nvPr/>
        </p:nvSpPr>
        <p:spPr>
          <a:xfrm>
            <a:off x="10708613" y="6966883"/>
            <a:ext cx="3193601" cy="338554"/>
          </a:xfrm>
          <a:prstGeom prst="rect">
            <a:avLst/>
          </a:prstGeom>
          <a:noFill/>
        </p:spPr>
        <p:txBody>
          <a:bodyPr wrap="square">
            <a:spAutoFit/>
          </a:bodyPr>
          <a:lstStyle/>
          <a:p>
            <a:r>
              <a:rPr lang="en-US" sz="1600" b="1">
                <a:latin typeface="Times New Roman" panose="02020603050405020304" pitchFamily="18" charset="0"/>
                <a:cs typeface="Times New Roman" panose="02020603050405020304" pitchFamily="18" charset="0"/>
              </a:rPr>
              <a:t>Fig. 11 – HDBSCAN Cluster</a:t>
            </a:r>
            <a:endParaRPr lang="en-IN" sz="1600" b="1"/>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8A0BFB-27DE-62DA-4063-7F32B399CB86}"/>
              </a:ext>
            </a:extLst>
          </p:cNvPr>
          <p:cNvSpPr txBox="1"/>
          <p:nvPr/>
        </p:nvSpPr>
        <p:spPr>
          <a:xfrm>
            <a:off x="309044" y="1269523"/>
            <a:ext cx="7312884" cy="424732"/>
          </a:xfrm>
          <a:prstGeom prst="rect">
            <a:avLst/>
          </a:prstGeom>
          <a:noFill/>
        </p:spPr>
        <p:txBody>
          <a:bodyPr wrap="square">
            <a:spAutoFit/>
          </a:bodyPr>
          <a:lstStyle/>
          <a:p>
            <a:pPr>
              <a:buNone/>
            </a:pPr>
            <a:r>
              <a:rPr lang="en-IN" sz="2160" b="1" dirty="0"/>
              <a:t>1</a:t>
            </a:r>
            <a:r>
              <a:rPr lang="en-IN" sz="2160" b="1"/>
              <a:t>. </a:t>
            </a:r>
            <a:r>
              <a:rPr lang="en-IN" sz="2160" b="1" dirty="0"/>
              <a:t>Abstract / Executive Summary</a:t>
            </a:r>
          </a:p>
        </p:txBody>
      </p:sp>
      <p:sp>
        <p:nvSpPr>
          <p:cNvPr id="5" name="TextBox 4">
            <a:extLst>
              <a:ext uri="{FF2B5EF4-FFF2-40B4-BE49-F238E27FC236}">
                <a16:creationId xmlns:a16="http://schemas.microsoft.com/office/drawing/2014/main" id="{4E5B0F43-0B25-120B-FABD-29F0741BB54C}"/>
              </a:ext>
            </a:extLst>
          </p:cNvPr>
          <p:cNvSpPr txBox="1"/>
          <p:nvPr/>
        </p:nvSpPr>
        <p:spPr>
          <a:xfrm>
            <a:off x="309044" y="1712721"/>
            <a:ext cx="7312884" cy="424732"/>
          </a:xfrm>
          <a:prstGeom prst="rect">
            <a:avLst/>
          </a:prstGeom>
          <a:noFill/>
        </p:spPr>
        <p:txBody>
          <a:bodyPr wrap="square">
            <a:spAutoFit/>
          </a:bodyPr>
          <a:lstStyle/>
          <a:p>
            <a:pPr>
              <a:buNone/>
            </a:pPr>
            <a:r>
              <a:rPr lang="en-IN" sz="2160" b="1"/>
              <a:t>2. Introduction &amp; Context</a:t>
            </a:r>
            <a:endParaRPr lang="en-IN" sz="2160" b="1" dirty="0"/>
          </a:p>
        </p:txBody>
      </p:sp>
      <p:sp>
        <p:nvSpPr>
          <p:cNvPr id="7" name="TextBox 6">
            <a:extLst>
              <a:ext uri="{FF2B5EF4-FFF2-40B4-BE49-F238E27FC236}">
                <a16:creationId xmlns:a16="http://schemas.microsoft.com/office/drawing/2014/main" id="{E287E057-431A-BB1F-C6ED-0D84F5B966BC}"/>
              </a:ext>
            </a:extLst>
          </p:cNvPr>
          <p:cNvSpPr txBox="1"/>
          <p:nvPr/>
        </p:nvSpPr>
        <p:spPr>
          <a:xfrm>
            <a:off x="309044" y="2155919"/>
            <a:ext cx="7312884" cy="424732"/>
          </a:xfrm>
          <a:prstGeom prst="rect">
            <a:avLst/>
          </a:prstGeom>
          <a:noFill/>
        </p:spPr>
        <p:txBody>
          <a:bodyPr wrap="square">
            <a:spAutoFit/>
          </a:bodyPr>
          <a:lstStyle/>
          <a:p>
            <a:pPr>
              <a:buNone/>
            </a:pPr>
            <a:r>
              <a:rPr lang="en-IN" sz="2160" b="1" dirty="0"/>
              <a:t>3</a:t>
            </a:r>
            <a:r>
              <a:rPr lang="en-IN" sz="2160" b="1"/>
              <a:t>. Problem Statement</a:t>
            </a:r>
            <a:endParaRPr lang="en-IN" sz="2160" b="1" dirty="0"/>
          </a:p>
        </p:txBody>
      </p:sp>
      <p:sp>
        <p:nvSpPr>
          <p:cNvPr id="9" name="TextBox 8">
            <a:extLst>
              <a:ext uri="{FF2B5EF4-FFF2-40B4-BE49-F238E27FC236}">
                <a16:creationId xmlns:a16="http://schemas.microsoft.com/office/drawing/2014/main" id="{B9E4053B-01B9-85EC-882F-A0779630564F}"/>
              </a:ext>
            </a:extLst>
          </p:cNvPr>
          <p:cNvSpPr txBox="1"/>
          <p:nvPr/>
        </p:nvSpPr>
        <p:spPr>
          <a:xfrm>
            <a:off x="309044" y="2599118"/>
            <a:ext cx="7312884" cy="424732"/>
          </a:xfrm>
          <a:prstGeom prst="rect">
            <a:avLst/>
          </a:prstGeom>
          <a:noFill/>
        </p:spPr>
        <p:txBody>
          <a:bodyPr wrap="square">
            <a:spAutoFit/>
          </a:bodyPr>
          <a:lstStyle/>
          <a:p>
            <a:pPr>
              <a:buNone/>
            </a:pPr>
            <a:r>
              <a:rPr lang="en-IN" sz="2160" b="1" dirty="0"/>
              <a:t>4</a:t>
            </a:r>
            <a:r>
              <a:rPr lang="en-IN" sz="2160" b="1"/>
              <a:t>. Objectives</a:t>
            </a:r>
            <a:endParaRPr lang="en-IN" sz="2160" b="1" dirty="0"/>
          </a:p>
        </p:txBody>
      </p:sp>
      <p:sp>
        <p:nvSpPr>
          <p:cNvPr id="11" name="TextBox 10">
            <a:extLst>
              <a:ext uri="{FF2B5EF4-FFF2-40B4-BE49-F238E27FC236}">
                <a16:creationId xmlns:a16="http://schemas.microsoft.com/office/drawing/2014/main" id="{A7AD64F3-9B9F-4826-226A-4F10EF5F07AA}"/>
              </a:ext>
            </a:extLst>
          </p:cNvPr>
          <p:cNvSpPr txBox="1"/>
          <p:nvPr/>
        </p:nvSpPr>
        <p:spPr>
          <a:xfrm>
            <a:off x="309044" y="3042316"/>
            <a:ext cx="7312884" cy="424732"/>
          </a:xfrm>
          <a:prstGeom prst="rect">
            <a:avLst/>
          </a:prstGeom>
          <a:noFill/>
        </p:spPr>
        <p:txBody>
          <a:bodyPr wrap="square">
            <a:spAutoFit/>
          </a:bodyPr>
          <a:lstStyle/>
          <a:p>
            <a:pPr>
              <a:buNone/>
            </a:pPr>
            <a:r>
              <a:rPr lang="en-US" sz="2160" b="1" dirty="0"/>
              <a:t>5</a:t>
            </a:r>
            <a:r>
              <a:rPr lang="en-US" sz="2160" b="1"/>
              <a:t>. </a:t>
            </a:r>
            <a:r>
              <a:rPr lang="en-US" sz="2160" b="1" dirty="0"/>
              <a:t>Literature Review &amp; Theoretical Framework</a:t>
            </a:r>
          </a:p>
        </p:txBody>
      </p:sp>
      <p:sp>
        <p:nvSpPr>
          <p:cNvPr id="13" name="TextBox 12">
            <a:extLst>
              <a:ext uri="{FF2B5EF4-FFF2-40B4-BE49-F238E27FC236}">
                <a16:creationId xmlns:a16="http://schemas.microsoft.com/office/drawing/2014/main" id="{949B23E8-E096-31EF-1B7E-A312389A5C4F}"/>
              </a:ext>
            </a:extLst>
          </p:cNvPr>
          <p:cNvSpPr txBox="1"/>
          <p:nvPr/>
        </p:nvSpPr>
        <p:spPr>
          <a:xfrm>
            <a:off x="309044" y="3485515"/>
            <a:ext cx="7312884" cy="424732"/>
          </a:xfrm>
          <a:prstGeom prst="rect">
            <a:avLst/>
          </a:prstGeom>
          <a:noFill/>
        </p:spPr>
        <p:txBody>
          <a:bodyPr wrap="square">
            <a:spAutoFit/>
          </a:bodyPr>
          <a:lstStyle/>
          <a:p>
            <a:pPr>
              <a:buNone/>
            </a:pPr>
            <a:r>
              <a:rPr lang="en-US" sz="2160" b="1" dirty="0"/>
              <a:t>6</a:t>
            </a:r>
            <a:r>
              <a:rPr lang="en-US" sz="2160" b="1"/>
              <a:t>. </a:t>
            </a:r>
            <a:r>
              <a:rPr lang="en-US" sz="2160" b="1" dirty="0"/>
              <a:t>Methodology / Approach</a:t>
            </a:r>
          </a:p>
        </p:txBody>
      </p:sp>
      <p:sp>
        <p:nvSpPr>
          <p:cNvPr id="15" name="TextBox 14">
            <a:extLst>
              <a:ext uri="{FF2B5EF4-FFF2-40B4-BE49-F238E27FC236}">
                <a16:creationId xmlns:a16="http://schemas.microsoft.com/office/drawing/2014/main" id="{411F24DB-99CF-6EA7-678B-C51485DC8A45}"/>
              </a:ext>
            </a:extLst>
          </p:cNvPr>
          <p:cNvSpPr txBox="1"/>
          <p:nvPr/>
        </p:nvSpPr>
        <p:spPr>
          <a:xfrm>
            <a:off x="309044" y="3928713"/>
            <a:ext cx="7312884" cy="424732"/>
          </a:xfrm>
          <a:prstGeom prst="rect">
            <a:avLst/>
          </a:prstGeom>
          <a:noFill/>
        </p:spPr>
        <p:txBody>
          <a:bodyPr wrap="square">
            <a:spAutoFit/>
          </a:bodyPr>
          <a:lstStyle/>
          <a:p>
            <a:pPr>
              <a:buNone/>
            </a:pPr>
            <a:r>
              <a:rPr lang="en-IN" sz="2160" b="1" dirty="0"/>
              <a:t>7</a:t>
            </a:r>
            <a:r>
              <a:rPr lang="en-IN" sz="2160" b="1"/>
              <a:t>. </a:t>
            </a:r>
            <a:r>
              <a:rPr lang="en-IN" sz="2160" b="1" dirty="0"/>
              <a:t>Tools and </a:t>
            </a:r>
            <a:r>
              <a:rPr lang="en-IN" sz="2160" b="1" dirty="0" err="1"/>
              <a:t>Techonology</a:t>
            </a:r>
            <a:endParaRPr lang="en-IN" sz="2160" b="1" dirty="0"/>
          </a:p>
        </p:txBody>
      </p:sp>
      <p:sp>
        <p:nvSpPr>
          <p:cNvPr id="17" name="TextBox 16">
            <a:extLst>
              <a:ext uri="{FF2B5EF4-FFF2-40B4-BE49-F238E27FC236}">
                <a16:creationId xmlns:a16="http://schemas.microsoft.com/office/drawing/2014/main" id="{A525EA84-4C0B-75BA-1A05-3A6410488D82}"/>
              </a:ext>
            </a:extLst>
          </p:cNvPr>
          <p:cNvSpPr txBox="1"/>
          <p:nvPr/>
        </p:nvSpPr>
        <p:spPr>
          <a:xfrm>
            <a:off x="309044" y="4371911"/>
            <a:ext cx="7312884" cy="424732"/>
          </a:xfrm>
          <a:prstGeom prst="rect">
            <a:avLst/>
          </a:prstGeom>
          <a:noFill/>
        </p:spPr>
        <p:txBody>
          <a:bodyPr wrap="square">
            <a:spAutoFit/>
          </a:bodyPr>
          <a:lstStyle/>
          <a:p>
            <a:pPr>
              <a:buNone/>
            </a:pPr>
            <a:r>
              <a:rPr lang="en-IN" sz="2160" b="1" dirty="0"/>
              <a:t>8</a:t>
            </a:r>
            <a:r>
              <a:rPr lang="en-IN" sz="2160" b="1"/>
              <a:t>. </a:t>
            </a:r>
            <a:r>
              <a:rPr lang="en-IN" sz="2160" b="1" dirty="0"/>
              <a:t>Results and Analysis</a:t>
            </a:r>
          </a:p>
        </p:txBody>
      </p:sp>
      <p:sp>
        <p:nvSpPr>
          <p:cNvPr id="19" name="TextBox 18">
            <a:extLst>
              <a:ext uri="{FF2B5EF4-FFF2-40B4-BE49-F238E27FC236}">
                <a16:creationId xmlns:a16="http://schemas.microsoft.com/office/drawing/2014/main" id="{547D1FE6-0D19-E30C-1385-F733A4E58637}"/>
              </a:ext>
            </a:extLst>
          </p:cNvPr>
          <p:cNvSpPr txBox="1"/>
          <p:nvPr/>
        </p:nvSpPr>
        <p:spPr>
          <a:xfrm>
            <a:off x="309044" y="4815110"/>
            <a:ext cx="7312884" cy="424732"/>
          </a:xfrm>
          <a:prstGeom prst="rect">
            <a:avLst/>
          </a:prstGeom>
          <a:noFill/>
        </p:spPr>
        <p:txBody>
          <a:bodyPr wrap="square">
            <a:spAutoFit/>
          </a:bodyPr>
          <a:lstStyle/>
          <a:p>
            <a:pPr>
              <a:buNone/>
            </a:pPr>
            <a:r>
              <a:rPr lang="en-IN" sz="2160" b="1"/>
              <a:t>9. Conclusion</a:t>
            </a:r>
            <a:endParaRPr lang="en-IN" sz="2160" b="1" dirty="0"/>
          </a:p>
        </p:txBody>
      </p:sp>
      <p:sp>
        <p:nvSpPr>
          <p:cNvPr id="21" name="TextBox 20">
            <a:extLst>
              <a:ext uri="{FF2B5EF4-FFF2-40B4-BE49-F238E27FC236}">
                <a16:creationId xmlns:a16="http://schemas.microsoft.com/office/drawing/2014/main" id="{CBB4A4B6-01C5-3651-0676-9D7CB80B3F21}"/>
              </a:ext>
            </a:extLst>
          </p:cNvPr>
          <p:cNvSpPr txBox="1"/>
          <p:nvPr/>
        </p:nvSpPr>
        <p:spPr>
          <a:xfrm>
            <a:off x="309044" y="5310656"/>
            <a:ext cx="7312884" cy="424732"/>
          </a:xfrm>
          <a:prstGeom prst="rect">
            <a:avLst/>
          </a:prstGeom>
          <a:noFill/>
        </p:spPr>
        <p:txBody>
          <a:bodyPr wrap="square">
            <a:spAutoFit/>
          </a:bodyPr>
          <a:lstStyle/>
          <a:p>
            <a:pPr>
              <a:buNone/>
            </a:pPr>
            <a:r>
              <a:rPr lang="en-IN" sz="2160" b="1"/>
              <a:t>10. Future Scope</a:t>
            </a:r>
            <a:endParaRPr lang="en-IN" sz="2160" b="1" dirty="0"/>
          </a:p>
        </p:txBody>
      </p:sp>
      <p:sp>
        <p:nvSpPr>
          <p:cNvPr id="23" name="TextBox 22">
            <a:extLst>
              <a:ext uri="{FF2B5EF4-FFF2-40B4-BE49-F238E27FC236}">
                <a16:creationId xmlns:a16="http://schemas.microsoft.com/office/drawing/2014/main" id="{39EA6B6F-313C-5C36-F314-7398087AF19E}"/>
              </a:ext>
            </a:extLst>
          </p:cNvPr>
          <p:cNvSpPr txBox="1"/>
          <p:nvPr/>
        </p:nvSpPr>
        <p:spPr>
          <a:xfrm>
            <a:off x="309044" y="5847871"/>
            <a:ext cx="7312884" cy="424732"/>
          </a:xfrm>
          <a:prstGeom prst="rect">
            <a:avLst/>
          </a:prstGeom>
          <a:noFill/>
        </p:spPr>
        <p:txBody>
          <a:bodyPr wrap="square">
            <a:spAutoFit/>
          </a:bodyPr>
          <a:lstStyle/>
          <a:p>
            <a:pPr>
              <a:buNone/>
            </a:pPr>
            <a:r>
              <a:rPr lang="en-IN" sz="2160" b="1"/>
              <a:t>11. References</a:t>
            </a:r>
            <a:endParaRPr lang="en-IN" sz="2160" b="1" dirty="0"/>
          </a:p>
        </p:txBody>
      </p:sp>
      <p:sp>
        <p:nvSpPr>
          <p:cNvPr id="25" name="TextBox 24">
            <a:extLst>
              <a:ext uri="{FF2B5EF4-FFF2-40B4-BE49-F238E27FC236}">
                <a16:creationId xmlns:a16="http://schemas.microsoft.com/office/drawing/2014/main" id="{EA96A76C-5366-F90C-55CF-C3B6F41E4E0F}"/>
              </a:ext>
            </a:extLst>
          </p:cNvPr>
          <p:cNvSpPr txBox="1"/>
          <p:nvPr/>
        </p:nvSpPr>
        <p:spPr>
          <a:xfrm>
            <a:off x="309044" y="6357305"/>
            <a:ext cx="7312884" cy="424732"/>
          </a:xfrm>
          <a:prstGeom prst="rect">
            <a:avLst/>
          </a:prstGeom>
          <a:noFill/>
        </p:spPr>
        <p:txBody>
          <a:bodyPr wrap="square">
            <a:spAutoFit/>
          </a:bodyPr>
          <a:lstStyle/>
          <a:p>
            <a:pPr>
              <a:buNone/>
            </a:pPr>
            <a:r>
              <a:rPr lang="en-US" sz="2160" b="1"/>
              <a:t>12. </a:t>
            </a:r>
            <a:r>
              <a:rPr lang="en-US" sz="2160" b="1" dirty="0"/>
              <a:t>Q&amp;A / Thank You </a:t>
            </a:r>
          </a:p>
        </p:txBody>
      </p:sp>
      <p:sp>
        <p:nvSpPr>
          <p:cNvPr id="27" name="Rectangle 26">
            <a:extLst>
              <a:ext uri="{FF2B5EF4-FFF2-40B4-BE49-F238E27FC236}">
                <a16:creationId xmlns:a16="http://schemas.microsoft.com/office/drawing/2014/main" id="{DD74B5BE-63C9-FA0D-1FCB-2F147D5A03F9}"/>
              </a:ext>
            </a:extLst>
          </p:cNvPr>
          <p:cNvSpPr/>
          <p:nvPr/>
        </p:nvSpPr>
        <p:spPr>
          <a:xfrm>
            <a:off x="0" y="8135733"/>
            <a:ext cx="14630400" cy="17425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160"/>
          </a:p>
        </p:txBody>
      </p:sp>
      <p:sp>
        <p:nvSpPr>
          <p:cNvPr id="28" name="Rectangle 27">
            <a:extLst>
              <a:ext uri="{FF2B5EF4-FFF2-40B4-BE49-F238E27FC236}">
                <a16:creationId xmlns:a16="http://schemas.microsoft.com/office/drawing/2014/main" id="{8F31E6C0-1518-FE3E-F1B8-982FC1E87636}"/>
              </a:ext>
            </a:extLst>
          </p:cNvPr>
          <p:cNvSpPr/>
          <p:nvPr/>
        </p:nvSpPr>
        <p:spPr>
          <a:xfrm>
            <a:off x="1" y="7914135"/>
            <a:ext cx="14630401" cy="204852"/>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160">
              <a:solidFill>
                <a:srgbClr val="002060"/>
              </a:solidFill>
            </a:endParaRPr>
          </a:p>
        </p:txBody>
      </p:sp>
      <p:sp>
        <p:nvSpPr>
          <p:cNvPr id="4" name="Title 1">
            <a:extLst>
              <a:ext uri="{FF2B5EF4-FFF2-40B4-BE49-F238E27FC236}">
                <a16:creationId xmlns:a16="http://schemas.microsoft.com/office/drawing/2014/main" id="{9D215A77-92CA-4D4C-9A5F-E0E69323BFD8}"/>
              </a:ext>
            </a:extLst>
          </p:cNvPr>
          <p:cNvSpPr txBox="1">
            <a:spLocks/>
          </p:cNvSpPr>
          <p:nvPr/>
        </p:nvSpPr>
        <p:spPr>
          <a:xfrm>
            <a:off x="2489803" y="191694"/>
            <a:ext cx="7729728" cy="118872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b="1">
                <a:solidFill>
                  <a:schemeClr val="accent1"/>
                </a:solidFill>
                <a:latin typeface="Times New Roman" panose="02020603050405020304" pitchFamily="18" charset="0"/>
                <a:cs typeface="Times New Roman" panose="02020603050405020304" pitchFamily="18" charset="0"/>
              </a:rPr>
              <a:t>OUTLINE</a:t>
            </a:r>
            <a:endParaRPr lang="en-IN"/>
          </a:p>
        </p:txBody>
      </p:sp>
      <p:graphicFrame>
        <p:nvGraphicFramePr>
          <p:cNvPr id="16" name="Table 15">
            <a:extLst>
              <a:ext uri="{FF2B5EF4-FFF2-40B4-BE49-F238E27FC236}">
                <a16:creationId xmlns:a16="http://schemas.microsoft.com/office/drawing/2014/main" id="{79C93B1E-E491-D9F3-33E3-057528ADEFD2}"/>
              </a:ext>
            </a:extLst>
          </p:cNvPr>
          <p:cNvGraphicFramePr>
            <a:graphicFrameLocks noGrp="1"/>
          </p:cNvGraphicFramePr>
          <p:nvPr>
            <p:extLst>
              <p:ext uri="{D42A27DB-BD31-4B8C-83A1-F6EECF244321}">
                <p14:modId xmlns:p14="http://schemas.microsoft.com/office/powerpoint/2010/main" val="848928215"/>
              </p:ext>
            </p:extLst>
          </p:nvPr>
        </p:nvGraphicFramePr>
        <p:xfrm>
          <a:off x="5064369" y="70338"/>
          <a:ext cx="2602523" cy="924449"/>
        </p:xfrm>
        <a:graphic>
          <a:graphicData uri="http://schemas.openxmlformats.org/drawingml/2006/table">
            <a:tbl>
              <a:tblPr>
                <a:tableStyleId>{ED083AE6-46FA-4A59-8FB0-9F97EB10719F}</a:tableStyleId>
              </a:tblPr>
              <a:tblGrid>
                <a:gridCol w="2602523">
                  <a:extLst>
                    <a:ext uri="{9D8B030D-6E8A-4147-A177-3AD203B41FA5}">
                      <a16:colId xmlns:a16="http://schemas.microsoft.com/office/drawing/2014/main" val="741576634"/>
                    </a:ext>
                  </a:extLst>
                </a:gridCol>
              </a:tblGrid>
              <a:tr h="924449">
                <a:tc>
                  <a:txBody>
                    <a:bodyPr/>
                    <a:lstStyle/>
                    <a:p>
                      <a:endParaRPr lang="en-IN">
                        <a:solidFill>
                          <a:schemeClr val="accent6">
                            <a:lumMod val="75000"/>
                          </a:schemeClr>
                        </a:solidFill>
                      </a:endParaRPr>
                    </a:p>
                  </a:txBody>
                  <a:tcPr/>
                </a:tc>
                <a:extLst>
                  <a:ext uri="{0D108BD9-81ED-4DB2-BD59-A6C34878D82A}">
                    <a16:rowId xmlns:a16="http://schemas.microsoft.com/office/drawing/2014/main" val="1970113156"/>
                  </a:ext>
                </a:extLst>
              </a:tr>
            </a:tbl>
          </a:graphicData>
        </a:graphic>
      </p:graphicFrame>
    </p:spTree>
    <p:extLst>
      <p:ext uri="{BB962C8B-B14F-4D97-AF65-F5344CB8AC3E}">
        <p14:creationId xmlns:p14="http://schemas.microsoft.com/office/powerpoint/2010/main" val="309984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7A315-0A33-7986-C6C9-59DD4A2E556A}"/>
            </a:ext>
          </a:extLst>
        </p:cNvPr>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DC0003A5-BB0A-6ABD-D10F-1009145D2D84}"/>
              </a:ext>
            </a:extLst>
          </p:cNvPr>
          <p:cNvGraphicFramePr>
            <a:graphicFrameLocks noGrp="1"/>
          </p:cNvGraphicFramePr>
          <p:nvPr>
            <p:extLst>
              <p:ext uri="{D42A27DB-BD31-4B8C-83A1-F6EECF244321}">
                <p14:modId xmlns:p14="http://schemas.microsoft.com/office/powerpoint/2010/main" val="3914064892"/>
              </p:ext>
            </p:extLst>
          </p:nvPr>
        </p:nvGraphicFramePr>
        <p:xfrm>
          <a:off x="1517301" y="1346479"/>
          <a:ext cx="11595798" cy="5868238"/>
        </p:xfrm>
        <a:graphic>
          <a:graphicData uri="http://schemas.openxmlformats.org/drawingml/2006/table">
            <a:tbl>
              <a:tblPr firstRow="1" bandRow="1">
                <a:tableStyleId>{5C22544A-7EE6-4342-B048-85BDC9FD1C3A}</a:tableStyleId>
              </a:tblPr>
              <a:tblGrid>
                <a:gridCol w="1624491">
                  <a:extLst>
                    <a:ext uri="{9D8B030D-6E8A-4147-A177-3AD203B41FA5}">
                      <a16:colId xmlns:a16="http://schemas.microsoft.com/office/drawing/2014/main" val="1307604889"/>
                    </a:ext>
                  </a:extLst>
                </a:gridCol>
                <a:gridCol w="3013829">
                  <a:extLst>
                    <a:ext uri="{9D8B030D-6E8A-4147-A177-3AD203B41FA5}">
                      <a16:colId xmlns:a16="http://schemas.microsoft.com/office/drawing/2014/main" val="1312125503"/>
                    </a:ext>
                  </a:extLst>
                </a:gridCol>
                <a:gridCol w="2319160">
                  <a:extLst>
                    <a:ext uri="{9D8B030D-6E8A-4147-A177-3AD203B41FA5}">
                      <a16:colId xmlns:a16="http://schemas.microsoft.com/office/drawing/2014/main" val="2267942313"/>
                    </a:ext>
                  </a:extLst>
                </a:gridCol>
                <a:gridCol w="2334821">
                  <a:extLst>
                    <a:ext uri="{9D8B030D-6E8A-4147-A177-3AD203B41FA5}">
                      <a16:colId xmlns:a16="http://schemas.microsoft.com/office/drawing/2014/main" val="1919179494"/>
                    </a:ext>
                  </a:extLst>
                </a:gridCol>
                <a:gridCol w="2303497">
                  <a:extLst>
                    <a:ext uri="{9D8B030D-6E8A-4147-A177-3AD203B41FA5}">
                      <a16:colId xmlns:a16="http://schemas.microsoft.com/office/drawing/2014/main" val="495481667"/>
                    </a:ext>
                  </a:extLst>
                </a:gridCol>
              </a:tblGrid>
              <a:tr h="784775">
                <a:tc>
                  <a:txBody>
                    <a:bodyPr/>
                    <a:lstStyle/>
                    <a:p>
                      <a:pPr algn="ctr"/>
                      <a:r>
                        <a:rPr lang="en-IN">
                          <a:latin typeface="Times New Roman" panose="02020603050405020304" pitchFamily="18" charset="0"/>
                          <a:cs typeface="Times New Roman" panose="02020603050405020304" pitchFamily="18" charset="0"/>
                        </a:rPr>
                        <a:t>SL.NO</a:t>
                      </a:r>
                    </a:p>
                  </a:txBody>
                  <a:tcPr/>
                </a:tc>
                <a:tc>
                  <a:txBody>
                    <a:bodyPr/>
                    <a:lstStyle/>
                    <a:p>
                      <a:r>
                        <a:rPr lang="en-IN"/>
                        <a:t>TITLE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atin typeface="Times New Roman" panose="02020603050405020304" pitchFamily="18" charset="0"/>
                          <a:cs typeface="Times New Roman" panose="02020603050405020304" pitchFamily="18" charset="0"/>
                        </a:rPr>
                        <a:t>PURPOSE</a:t>
                      </a:r>
                    </a:p>
                    <a:p>
                      <a:endParaRPr lang="en-IN">
                        <a:latin typeface="Times New Roman" panose="02020603050405020304" pitchFamily="18" charset="0"/>
                        <a:cs typeface="Times New Roman" panose="02020603050405020304" pitchFamily="18" charset="0"/>
                      </a:endParaRPr>
                    </a:p>
                  </a:txBody>
                  <a:tcPr/>
                </a:tc>
                <a:tc>
                  <a:txBody>
                    <a:bodyPr/>
                    <a:lstStyle/>
                    <a:p>
                      <a:r>
                        <a:rPr lang="en-IN">
                          <a:latin typeface="Times New Roman" panose="02020603050405020304" pitchFamily="18" charset="0"/>
                          <a:cs typeface="Times New Roman" panose="02020603050405020304" pitchFamily="18" charset="0"/>
                        </a:rPr>
                        <a:t>MERITS</a:t>
                      </a:r>
                    </a:p>
                  </a:txBody>
                  <a:tcPr/>
                </a:tc>
                <a:tc>
                  <a:txBody>
                    <a:bodyPr/>
                    <a:lstStyle/>
                    <a:p>
                      <a:r>
                        <a:rPr lang="en-IN">
                          <a:latin typeface="Times New Roman" panose="02020603050405020304" pitchFamily="18" charset="0"/>
                          <a:cs typeface="Times New Roman" panose="02020603050405020304" pitchFamily="18" charset="0"/>
                        </a:rPr>
                        <a:t>DEMERITS</a:t>
                      </a:r>
                    </a:p>
                  </a:txBody>
                  <a:tcPr/>
                </a:tc>
                <a:extLst>
                  <a:ext uri="{0D108BD9-81ED-4DB2-BD59-A6C34878D82A}">
                    <a16:rowId xmlns:a16="http://schemas.microsoft.com/office/drawing/2014/main" val="2943267750"/>
                  </a:ext>
                </a:extLst>
              </a:tr>
              <a:tr h="1420068">
                <a:tc>
                  <a:txBody>
                    <a:bodyPr/>
                    <a:lstStyle/>
                    <a:p>
                      <a:pPr algn="ctr"/>
                      <a:r>
                        <a:rPr lang="en-IN" sz="1600" b="1">
                          <a:latin typeface="Times New Roman" panose="02020603050405020304" pitchFamily="18" charset="0"/>
                          <a:cs typeface="Times New Roman" panose="02020603050405020304" pitchFamily="18" charset="0"/>
                        </a:rPr>
                        <a:t>1</a:t>
                      </a:r>
                    </a:p>
                  </a:txBody>
                  <a:tcPr/>
                </a:tc>
                <a:tc>
                  <a:txBody>
                    <a:bodyPr/>
                    <a:lstStyle/>
                    <a:p>
                      <a:pPr algn="ctr"/>
                      <a:r>
                        <a:rPr lang="en-US" sz="1400">
                          <a:latin typeface="Times New Roman" panose="02020603050405020304" pitchFamily="18" charset="0"/>
                          <a:cs typeface="Times New Roman" panose="02020603050405020304" pitchFamily="18" charset="0"/>
                        </a:rPr>
                        <a:t>5G ConGest: A Hybrid ML Model for Smart Congestion Prediction</a:t>
                      </a:r>
                      <a:endParaRPr lang="en-IN" sz="140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Adaptive 5G congestion control using hybrid supervised and unsupervised learning. </a:t>
                      </a:r>
                      <a:endParaRPr lang="en-IN" sz="1400">
                        <a:latin typeface="Times New Roman" panose="02020603050405020304" pitchFamily="18" charset="0"/>
                        <a:cs typeface="Times New Roman" panose="02020603050405020304" pitchFamily="18" charset="0"/>
                      </a:endParaRPr>
                    </a:p>
                    <a:p>
                      <a:pPr algn="ctr"/>
                      <a:endParaRPr lang="en-IN" sz="1400">
                        <a:latin typeface="Times New Roman" panose="02020603050405020304" pitchFamily="18" charset="0"/>
                        <a:cs typeface="Times New Roman" panose="02020603050405020304" pitchFamily="18" charset="0"/>
                      </a:endParaRPr>
                    </a:p>
                  </a:txBody>
                  <a:tcPr/>
                </a:tc>
                <a:tc>
                  <a:txBody>
                    <a:bodyPr/>
                    <a:lstStyle/>
                    <a:p>
                      <a:pPr algn="ctr"/>
                      <a:r>
                        <a:rPr lang="en-US" sz="1400">
                          <a:latin typeface="Times New Roman" panose="02020603050405020304" pitchFamily="18" charset="0"/>
                          <a:cs typeface="Times New Roman" panose="02020603050405020304" pitchFamily="18" charset="0"/>
                        </a:rPr>
                        <a:t>Real-time, scalable, proactive, reduced latency, network optimization, adaptive. </a:t>
                      </a:r>
                      <a:endParaRPr lang="en-IN" sz="1400">
                        <a:latin typeface="Times New Roman" panose="02020603050405020304" pitchFamily="18" charset="0"/>
                        <a:cs typeface="Times New Roman" panose="02020603050405020304" pitchFamily="18" charset="0"/>
                      </a:endParaRPr>
                    </a:p>
                  </a:txBody>
                  <a:tcPr/>
                </a:tc>
                <a:tc>
                  <a:txBody>
                    <a:bodyPr/>
                    <a:lstStyle/>
                    <a:p>
                      <a:pPr algn="ctr"/>
                      <a:r>
                        <a:rPr lang="en-US" sz="1400">
                          <a:latin typeface="Times New Roman" panose="02020603050405020304" pitchFamily="18" charset="0"/>
                          <a:cs typeface="Times New Roman" panose="02020603050405020304" pitchFamily="18" charset="0"/>
                        </a:rPr>
                        <a:t>Complexity,data dependency</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78847540"/>
                  </a:ext>
                </a:extLst>
              </a:tr>
              <a:tr h="1233217">
                <a:tc>
                  <a:txBody>
                    <a:bodyPr/>
                    <a:lstStyle/>
                    <a:p>
                      <a:pPr algn="ctr"/>
                      <a:r>
                        <a:rPr lang="en-IN" b="1">
                          <a:latin typeface="Times New Roman" panose="02020603050405020304" pitchFamily="18" charset="0"/>
                          <a:cs typeface="Times New Roman" panose="02020603050405020304" pitchFamily="18" charset="0"/>
                        </a:rPr>
                        <a:t>2</a:t>
                      </a:r>
                    </a:p>
                  </a:txBody>
                  <a:tcPr/>
                </a:tc>
                <a:tc>
                  <a:txBody>
                    <a:bodyPr/>
                    <a:lstStyle/>
                    <a:p>
                      <a:pPr algn="ctr"/>
                      <a:r>
                        <a:rPr lang="en-US" sz="1200" b="0" i="0" kern="1200">
                          <a:solidFill>
                            <a:schemeClr val="dk1"/>
                          </a:solidFill>
                          <a:effectLst/>
                          <a:latin typeface="Times New Roman" panose="02020603050405020304" pitchFamily="18" charset="0"/>
                          <a:ea typeface="+mn-ea"/>
                          <a:cs typeface="Times New Roman" panose="02020603050405020304" pitchFamily="18" charset="0"/>
                        </a:rPr>
                        <a:t>Adaptive Congestion Control in 5G Networks: Integrating Supervised and Unsupervised Machine Learning Techniques for Real-Time Traffic Managemen</a:t>
                      </a:r>
                      <a:endParaRPr lang="en-IN" sz="120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Predict and control 5G congestion using hybrid ML.</a:t>
                      </a:r>
                      <a:endParaRPr lang="en-IN" sz="1400">
                        <a:latin typeface="Times New Roman" panose="02020603050405020304" pitchFamily="18" charset="0"/>
                        <a:cs typeface="Times New Roman" panose="02020603050405020304" pitchFamily="18" charset="0"/>
                      </a:endParaRPr>
                    </a:p>
                    <a:p>
                      <a:pPr algn="ctr"/>
                      <a:endParaRPr lang="en-IN" sz="140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Efficiency, scalability, adaptability, proactive control, real-time insights.</a:t>
                      </a:r>
                      <a:endParaRPr lang="en-IN" sz="1400">
                        <a:latin typeface="Times New Roman" panose="02020603050405020304" pitchFamily="18" charset="0"/>
                        <a:cs typeface="Times New Roman" panose="02020603050405020304" pitchFamily="18" charset="0"/>
                      </a:endParaRPr>
                    </a:p>
                    <a:p>
                      <a:pPr algn="ctr"/>
                      <a:endParaRPr lang="en-IN"/>
                    </a:p>
                  </a:txBody>
                  <a:tcPr/>
                </a:tc>
                <a:tc>
                  <a:txBody>
                    <a:bodyPr/>
                    <a:lstStyle/>
                    <a:p>
                      <a:pPr algn="ctr"/>
                      <a:r>
                        <a:rPr lang="en-IN" sz="1400">
                          <a:latin typeface="Times New Roman" panose="02020603050405020304" pitchFamily="18" charset="0"/>
                          <a:cs typeface="Times New Roman" panose="02020603050405020304" pitchFamily="18" charset="0"/>
                        </a:rPr>
                        <a:t>maintenance-heavy, training delays</a:t>
                      </a:r>
                    </a:p>
                  </a:txBody>
                  <a:tcPr/>
                </a:tc>
                <a:extLst>
                  <a:ext uri="{0D108BD9-81ED-4DB2-BD59-A6C34878D82A}">
                    <a16:rowId xmlns:a16="http://schemas.microsoft.com/office/drawing/2014/main" val="1880237377"/>
                  </a:ext>
                </a:extLst>
              </a:tr>
              <a:tr h="1215089">
                <a:tc>
                  <a:txBody>
                    <a:bodyPr/>
                    <a:lstStyle/>
                    <a:p>
                      <a:pPr algn="ctr"/>
                      <a:r>
                        <a:rPr lang="en-IN" b="1">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a:latin typeface="Times New Roman" panose="02020603050405020304" pitchFamily="18" charset="0"/>
                          <a:cs typeface="Times New Roman" panose="02020603050405020304" pitchFamily="18" charset="0"/>
                        </a:rPr>
                        <a:t>Study and investigation on 5G technology: A systematic review</a:t>
                      </a:r>
                      <a:endParaRPr lang="en-IN" sz="1400" b="0">
                        <a:latin typeface="Times New Roman" panose="02020603050405020304" pitchFamily="18" charset="0"/>
                        <a:cs typeface="Times New Roman" panose="02020603050405020304" pitchFamily="18" charset="0"/>
                      </a:endParaRPr>
                    </a:p>
                    <a:p>
                      <a:pPr algn="ctr"/>
                      <a:endParaRPr lang="en-IN"/>
                    </a:p>
                  </a:txBody>
                  <a:tcPr/>
                </a:tc>
                <a:tc>
                  <a:txBody>
                    <a:bodyPr/>
                    <a:lstStyle/>
                    <a:p>
                      <a:pPr algn="ctr"/>
                      <a:r>
                        <a:rPr lang="en-US" sz="1400">
                          <a:latin typeface="Times New Roman" panose="02020603050405020304" pitchFamily="18" charset="0"/>
                          <a:cs typeface="Times New Roman" panose="02020603050405020304" pitchFamily="18" charset="0"/>
                        </a:rPr>
                        <a:t>Systematic review of 5G technology advancements, challenges, and applications. </a:t>
                      </a:r>
                      <a:endParaRPr lang="en-IN" sz="1400">
                        <a:latin typeface="Times New Roman" panose="02020603050405020304" pitchFamily="18" charset="0"/>
                        <a:cs typeface="Times New Roman" panose="02020603050405020304" pitchFamily="18" charset="0"/>
                      </a:endParaRPr>
                    </a:p>
                  </a:txBody>
                  <a:tcPr/>
                </a:tc>
                <a:tc>
                  <a:txBody>
                    <a:bodyPr/>
                    <a:lstStyle/>
                    <a:p>
                      <a:pPr algn="ctr"/>
                      <a:r>
                        <a:rPr lang="en-IN" sz="1400">
                          <a:latin typeface="Times New Roman" panose="02020603050405020304" pitchFamily="18" charset="0"/>
                          <a:cs typeface="Times New Roman" panose="02020603050405020304" pitchFamily="18" charset="0"/>
                        </a:rPr>
                        <a:t>Comprehensive, informative, objective</a:t>
                      </a:r>
                    </a:p>
                  </a:txBody>
                  <a:tcPr/>
                </a:tc>
                <a:tc>
                  <a:txBody>
                    <a:bodyPr/>
                    <a:lstStyle/>
                    <a:p>
                      <a:pPr algn="ctr"/>
                      <a:r>
                        <a:rPr lang="en-US" sz="1400">
                          <a:latin typeface="Times New Roman" panose="02020603050405020304" pitchFamily="18" charset="0"/>
                          <a:cs typeface="Times New Roman" panose="02020603050405020304" pitchFamily="18" charset="0"/>
                        </a:rPr>
                        <a:t>Lack of novelty, potentially outdated, complex understanding.</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83944750"/>
                  </a:ext>
                </a:extLst>
              </a:tr>
              <a:tr h="1215089">
                <a:tc>
                  <a:txBody>
                    <a:bodyPr/>
                    <a:lstStyle/>
                    <a:p>
                      <a:pPr algn="ctr"/>
                      <a:r>
                        <a:rPr lang="en-IN" b="1">
                          <a:latin typeface="Times New Roman" panose="02020603050405020304" pitchFamily="18" charset="0"/>
                          <a:cs typeface="Times New Roman" panose="02020603050405020304" pitchFamily="18" charset="0"/>
                        </a:rPr>
                        <a:t>4</a:t>
                      </a:r>
                    </a:p>
                  </a:txBody>
                  <a:tcPr/>
                </a:tc>
                <a:tc>
                  <a:txBody>
                    <a:bodyPr/>
                    <a:lstStyle/>
                    <a:p>
                      <a:pPr algn="ctr"/>
                      <a:r>
                        <a:rPr lang="en-US" sz="1400">
                          <a:latin typeface="Times New Roman" panose="02020603050405020304" pitchFamily="18" charset="0"/>
                          <a:cs typeface="Times New Roman" panose="02020603050405020304" pitchFamily="18" charset="0"/>
                        </a:rPr>
                        <a:t>Technologies for 5G networks: Challenges and opportunities</a:t>
                      </a:r>
                      <a:endParaRPr lang="en-IN">
                        <a:latin typeface="Times New Roman" panose="02020603050405020304" pitchFamily="18" charset="0"/>
                        <a:cs typeface="Times New Roman" panose="02020603050405020304" pitchFamily="18" charset="0"/>
                      </a:endParaRPr>
                    </a:p>
                  </a:txBody>
                  <a:tcPr/>
                </a:tc>
                <a:tc>
                  <a:txBody>
                    <a:bodyPr/>
                    <a:lstStyle/>
                    <a:p>
                      <a:pPr algn="ctr"/>
                      <a:r>
                        <a:rPr lang="en-US" sz="1400">
                          <a:latin typeface="Times New Roman" panose="02020603050405020304" pitchFamily="18" charset="0"/>
                          <a:cs typeface="Times New Roman" panose="02020603050405020304" pitchFamily="18" charset="0"/>
                        </a:rPr>
                        <a:t>Explore 5G technologies, challenges, and opportunities for future growth. </a:t>
                      </a:r>
                      <a:endParaRPr lang="en-IN" sz="1400">
                        <a:latin typeface="Times New Roman" panose="02020603050405020304" pitchFamily="18" charset="0"/>
                        <a:cs typeface="Times New Roman" panose="02020603050405020304" pitchFamily="18" charset="0"/>
                      </a:endParaRPr>
                    </a:p>
                  </a:txBody>
                  <a:tcPr/>
                </a:tc>
                <a:tc>
                  <a:txBody>
                    <a:bodyPr/>
                    <a:lstStyle/>
                    <a:p>
                      <a:pPr algn="ctr"/>
                      <a:r>
                        <a:rPr lang="en-US" sz="1400">
                          <a:latin typeface="Times New Roman" panose="02020603050405020304" pitchFamily="18" charset="0"/>
                          <a:cs typeface="Times New Roman" panose="02020603050405020304" pitchFamily="18" charset="0"/>
                        </a:rPr>
                        <a:t>Industry-relevant, comprehensive, identifies challenges, highlights growth potential.</a:t>
                      </a:r>
                      <a:endParaRPr lang="en-IN" sz="1400">
                        <a:latin typeface="Times New Roman" panose="02020603050405020304" pitchFamily="18" charset="0"/>
                        <a:cs typeface="Times New Roman" panose="02020603050405020304" pitchFamily="18" charset="0"/>
                      </a:endParaRPr>
                    </a:p>
                  </a:txBody>
                  <a:tcPr/>
                </a:tc>
                <a:tc>
                  <a:txBody>
                    <a:bodyPr/>
                    <a:lstStyle/>
                    <a:p>
                      <a:pPr algn="ctr"/>
                      <a:r>
                        <a:rPr lang="en-US" sz="1400">
                          <a:latin typeface="Times New Roman" panose="02020603050405020304" pitchFamily="18" charset="0"/>
                          <a:cs typeface="Times New Roman" panose="02020603050405020304" pitchFamily="18" charset="0"/>
                        </a:rPr>
                        <a:t>outdated quickly,limited scope, uncertain impact.</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76786876"/>
                  </a:ext>
                </a:extLst>
              </a:tr>
            </a:tbl>
          </a:graphicData>
        </a:graphic>
      </p:graphicFrame>
      <p:sp>
        <p:nvSpPr>
          <p:cNvPr id="25" name="TextBox 24">
            <a:extLst>
              <a:ext uri="{FF2B5EF4-FFF2-40B4-BE49-F238E27FC236}">
                <a16:creationId xmlns:a16="http://schemas.microsoft.com/office/drawing/2014/main" id="{7BE52CD5-8D03-0AB2-BF66-9C8504551F7F}"/>
              </a:ext>
            </a:extLst>
          </p:cNvPr>
          <p:cNvSpPr txBox="1"/>
          <p:nvPr/>
        </p:nvSpPr>
        <p:spPr>
          <a:xfrm>
            <a:off x="645605" y="513223"/>
            <a:ext cx="7320224" cy="461665"/>
          </a:xfrm>
          <a:prstGeom prst="rect">
            <a:avLst/>
          </a:prstGeom>
          <a:noFill/>
        </p:spPr>
        <p:txBody>
          <a:bodyPr wrap="square">
            <a:spAutoFit/>
          </a:bodyPr>
          <a:lstStyle/>
          <a:p>
            <a:r>
              <a:rPr lang="en-IN" sz="2400" b="1">
                <a:solidFill>
                  <a:schemeClr val="accent2">
                    <a:lumMod val="50000"/>
                  </a:schemeClr>
                </a:solidFill>
                <a:latin typeface="Times New Roman" panose="02020603050405020304" pitchFamily="18" charset="0"/>
                <a:cs typeface="Times New Roman" panose="02020603050405020304" pitchFamily="18" charset="0"/>
              </a:rPr>
              <a:t>LITERATURE SURVEY</a:t>
            </a:r>
          </a:p>
        </p:txBody>
      </p:sp>
      <p:sp>
        <p:nvSpPr>
          <p:cNvPr id="26" name="Rectangle 25">
            <a:extLst>
              <a:ext uri="{FF2B5EF4-FFF2-40B4-BE49-F238E27FC236}">
                <a16:creationId xmlns:a16="http://schemas.microsoft.com/office/drawing/2014/main" id="{E7B9EA23-DDC0-B3C8-ACFA-84B8D04B8BB0}"/>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02060"/>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8C1EF295-3868-7EF0-B7B3-1B7F67B506B9}"/>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5072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79FC4-84D7-E009-E1BA-DEF5092F2640}"/>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CB891B3-0972-68C1-CBAF-62C7A5BE8D2A}"/>
              </a:ext>
            </a:extLst>
          </p:cNvPr>
          <p:cNvGraphicFramePr>
            <a:graphicFrameLocks noGrp="1"/>
          </p:cNvGraphicFramePr>
          <p:nvPr>
            <p:extLst>
              <p:ext uri="{D42A27DB-BD31-4B8C-83A1-F6EECF244321}">
                <p14:modId xmlns:p14="http://schemas.microsoft.com/office/powerpoint/2010/main" val="524054927"/>
              </p:ext>
            </p:extLst>
          </p:nvPr>
        </p:nvGraphicFramePr>
        <p:xfrm>
          <a:off x="1286189" y="793820"/>
          <a:ext cx="12138409" cy="6260122"/>
        </p:xfrm>
        <a:graphic>
          <a:graphicData uri="http://schemas.openxmlformats.org/drawingml/2006/table">
            <a:tbl>
              <a:tblPr firstRow="1" bandRow="1">
                <a:tableStyleId>{5C22544A-7EE6-4342-B048-85BDC9FD1C3A}</a:tableStyleId>
              </a:tblPr>
              <a:tblGrid>
                <a:gridCol w="1700506">
                  <a:extLst>
                    <a:ext uri="{9D8B030D-6E8A-4147-A177-3AD203B41FA5}">
                      <a16:colId xmlns:a16="http://schemas.microsoft.com/office/drawing/2014/main" val="1307604889"/>
                    </a:ext>
                  </a:extLst>
                </a:gridCol>
                <a:gridCol w="3154856">
                  <a:extLst>
                    <a:ext uri="{9D8B030D-6E8A-4147-A177-3AD203B41FA5}">
                      <a16:colId xmlns:a16="http://schemas.microsoft.com/office/drawing/2014/main" val="1312125503"/>
                    </a:ext>
                  </a:extLst>
                </a:gridCol>
                <a:gridCol w="2427682">
                  <a:extLst>
                    <a:ext uri="{9D8B030D-6E8A-4147-A177-3AD203B41FA5}">
                      <a16:colId xmlns:a16="http://schemas.microsoft.com/office/drawing/2014/main" val="2267942313"/>
                    </a:ext>
                  </a:extLst>
                </a:gridCol>
                <a:gridCol w="2444078">
                  <a:extLst>
                    <a:ext uri="{9D8B030D-6E8A-4147-A177-3AD203B41FA5}">
                      <a16:colId xmlns:a16="http://schemas.microsoft.com/office/drawing/2014/main" val="1919179494"/>
                    </a:ext>
                  </a:extLst>
                </a:gridCol>
                <a:gridCol w="2411287">
                  <a:extLst>
                    <a:ext uri="{9D8B030D-6E8A-4147-A177-3AD203B41FA5}">
                      <a16:colId xmlns:a16="http://schemas.microsoft.com/office/drawing/2014/main" val="495481667"/>
                    </a:ext>
                  </a:extLst>
                </a:gridCol>
              </a:tblGrid>
              <a:tr h="811348">
                <a:tc>
                  <a:txBody>
                    <a:bodyPr/>
                    <a:lstStyle/>
                    <a:p>
                      <a:pPr algn="ctr"/>
                      <a:r>
                        <a:rPr lang="en-IN">
                          <a:latin typeface="Times New Roman" panose="02020603050405020304" pitchFamily="18" charset="0"/>
                          <a:cs typeface="Times New Roman" panose="02020603050405020304" pitchFamily="18" charset="0"/>
                        </a:rPr>
                        <a:t>SL.NO</a:t>
                      </a:r>
                    </a:p>
                  </a:txBody>
                  <a:tcPr/>
                </a:tc>
                <a:tc>
                  <a:txBody>
                    <a:bodyPr/>
                    <a:lstStyle/>
                    <a:p>
                      <a:pPr algn="ctr"/>
                      <a:r>
                        <a:rPr lang="en-IN">
                          <a:latin typeface="Times New Roman" panose="02020603050405020304" pitchFamily="18" charset="0"/>
                          <a:cs typeface="Times New Roman" panose="02020603050405020304" pitchFamily="18" charset="0"/>
                        </a:rPr>
                        <a:t>TITLE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a:latin typeface="Times New Roman" panose="02020603050405020304" pitchFamily="18" charset="0"/>
                          <a:cs typeface="Times New Roman" panose="02020603050405020304" pitchFamily="18" charset="0"/>
                        </a:rPr>
                        <a:t>PURPOSE</a:t>
                      </a:r>
                    </a:p>
                    <a:p>
                      <a:pPr algn="ctr"/>
                      <a:endParaRPr lang="en-IN">
                        <a:latin typeface="Times New Roman" panose="02020603050405020304" pitchFamily="18" charset="0"/>
                        <a:cs typeface="Times New Roman" panose="02020603050405020304" pitchFamily="18" charset="0"/>
                      </a:endParaRPr>
                    </a:p>
                  </a:txBody>
                  <a:tcPr/>
                </a:tc>
                <a:tc>
                  <a:txBody>
                    <a:bodyPr/>
                    <a:lstStyle/>
                    <a:p>
                      <a:pPr algn="ctr"/>
                      <a:r>
                        <a:rPr lang="en-IN">
                          <a:latin typeface="Times New Roman" panose="02020603050405020304" pitchFamily="18" charset="0"/>
                          <a:cs typeface="Times New Roman" panose="02020603050405020304" pitchFamily="18" charset="0"/>
                        </a:rPr>
                        <a:t>MERITS</a:t>
                      </a:r>
                    </a:p>
                  </a:txBody>
                  <a:tcPr/>
                </a:tc>
                <a:tc>
                  <a:txBody>
                    <a:bodyPr/>
                    <a:lstStyle/>
                    <a:p>
                      <a:pPr algn="ctr"/>
                      <a:r>
                        <a:rPr lang="en-IN">
                          <a:latin typeface="Times New Roman" panose="02020603050405020304" pitchFamily="18" charset="0"/>
                          <a:cs typeface="Times New Roman" panose="02020603050405020304" pitchFamily="18" charset="0"/>
                        </a:rPr>
                        <a:t>DEMERITS</a:t>
                      </a:r>
                    </a:p>
                  </a:txBody>
                  <a:tcPr/>
                </a:tc>
                <a:extLst>
                  <a:ext uri="{0D108BD9-81ED-4DB2-BD59-A6C34878D82A}">
                    <a16:rowId xmlns:a16="http://schemas.microsoft.com/office/drawing/2014/main" val="2943267750"/>
                  </a:ext>
                </a:extLst>
              </a:tr>
              <a:tr h="1256234">
                <a:tc>
                  <a:txBody>
                    <a:bodyPr/>
                    <a:lstStyle/>
                    <a:p>
                      <a:pPr algn="ctr"/>
                      <a:r>
                        <a:rPr lang="en-IN" sz="1600" b="1">
                          <a:latin typeface="Times New Roman" panose="02020603050405020304" pitchFamily="18" charset="0"/>
                          <a:cs typeface="Times New Roman" panose="02020603050405020304" pitchFamily="18" charset="0"/>
                        </a:rPr>
                        <a:t>5</a:t>
                      </a:r>
                    </a:p>
                  </a:txBody>
                  <a:tcPr/>
                </a:tc>
                <a:tc>
                  <a:txBody>
                    <a:bodyPr/>
                    <a:lstStyle/>
                    <a:p>
                      <a:pPr algn="ctr"/>
                      <a:r>
                        <a:rPr lang="en-US" sz="1400">
                          <a:latin typeface="Times New Roman" panose="02020603050405020304" pitchFamily="18" charset="0"/>
                          <a:cs typeface="Times New Roman" panose="02020603050405020304" pitchFamily="18" charset="0"/>
                        </a:rPr>
                        <a:t>A comprehensive overview of TCP congestion control in 5G networks</a:t>
                      </a:r>
                      <a:endParaRPr lang="en-IN" sz="1400">
                        <a:latin typeface="Times New Roman" panose="02020603050405020304" pitchFamily="18" charset="0"/>
                        <a:cs typeface="Times New Roman" panose="02020603050405020304" pitchFamily="18" charset="0"/>
                      </a:endParaRPr>
                    </a:p>
                  </a:txBody>
                  <a:tcPr/>
                </a:tc>
                <a:tc>
                  <a:txBody>
                    <a:bodyPr/>
                    <a:lstStyle/>
                    <a:p>
                      <a:pPr algn="ctr"/>
                      <a:r>
                        <a:rPr lang="en-US" sz="1400">
                          <a:latin typeface="Times New Roman" panose="02020603050405020304" pitchFamily="18" charset="0"/>
                          <a:cs typeface="Times New Roman" panose="02020603050405020304" pitchFamily="18" charset="0"/>
                        </a:rPr>
                        <a:t>Evaluate TCP congestion control mechanisms in 5G's high-density, mmWave environments . </a:t>
                      </a:r>
                      <a:endParaRPr lang="en-IN" sz="1400">
                        <a:latin typeface="Times New Roman" panose="02020603050405020304" pitchFamily="18" charset="0"/>
                        <a:cs typeface="Times New Roman" panose="02020603050405020304" pitchFamily="18" charset="0"/>
                      </a:endParaRPr>
                    </a:p>
                  </a:txBody>
                  <a:tcPr/>
                </a:tc>
                <a:tc>
                  <a:txBody>
                    <a:bodyPr/>
                    <a:lstStyle/>
                    <a:p>
                      <a:pPr algn="ctr"/>
                      <a:r>
                        <a:rPr lang="en-US" sz="1400">
                          <a:latin typeface="Times New Roman" panose="02020603050405020304" pitchFamily="18" charset="0"/>
                          <a:cs typeface="Times New Roman" panose="02020603050405020304" pitchFamily="18" charset="0"/>
                        </a:rPr>
                        <a:t>Comprehensive analysis of algorithms, identifies future 5G challenges and solutions .</a:t>
                      </a:r>
                      <a:endParaRPr lang="en-IN" sz="1400">
                        <a:latin typeface="Times New Roman" panose="02020603050405020304" pitchFamily="18" charset="0"/>
                        <a:cs typeface="Times New Roman" panose="02020603050405020304" pitchFamily="18" charset="0"/>
                      </a:endParaRPr>
                    </a:p>
                  </a:txBody>
                  <a:tcPr/>
                </a:tc>
                <a:tc>
                  <a:txBody>
                    <a:bodyPr/>
                    <a:lstStyle/>
                    <a:p>
                      <a:pPr algn="ctr"/>
                      <a:r>
                        <a:rPr lang="en-US" sz="1400">
                          <a:latin typeface="Times New Roman" panose="02020603050405020304" pitchFamily="18" charset="0"/>
                          <a:cs typeface="Times New Roman" panose="02020603050405020304" pitchFamily="18" charset="0"/>
                        </a:rPr>
                        <a:t> Limited practical validation in ML approaches . </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78847540"/>
                  </a:ext>
                </a:extLst>
              </a:tr>
              <a:tr h="1468153">
                <a:tc>
                  <a:txBody>
                    <a:bodyPr/>
                    <a:lstStyle/>
                    <a:p>
                      <a:pPr algn="ctr"/>
                      <a:r>
                        <a:rPr lang="en-IN" b="1">
                          <a:latin typeface="Times New Roman" panose="02020603050405020304" pitchFamily="18" charset="0"/>
                          <a:cs typeface="Times New Roman" panose="02020603050405020304" pitchFamily="18" charset="0"/>
                        </a:rPr>
                        <a:t>6</a:t>
                      </a:r>
                    </a:p>
                  </a:txBody>
                  <a:tcPr/>
                </a:tc>
                <a:tc>
                  <a:txBody>
                    <a:bodyPr/>
                    <a:lstStyle/>
                    <a:p>
                      <a:pPr algn="ctr"/>
                      <a:r>
                        <a:rPr lang="en-US" sz="1400">
                          <a:latin typeface="Times New Roman" panose="02020603050405020304" pitchFamily="18" charset="0"/>
                          <a:cs typeface="Times New Roman" panose="02020603050405020304" pitchFamily="18" charset="0"/>
                        </a:rPr>
                        <a:t>‘Congestion control techniques in 5G mm wave networks</a:t>
                      </a:r>
                      <a:endParaRPr lang="en-IN" sz="140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Efficient congestion management in 5G mmWave networks using advanced techniques.</a:t>
                      </a:r>
                      <a:endParaRPr lang="en-IN" sz="1400">
                        <a:latin typeface="Times New Roman" panose="02020603050405020304" pitchFamily="18" charset="0"/>
                        <a:cs typeface="Times New Roman" panose="02020603050405020304" pitchFamily="18" charset="0"/>
                      </a:endParaRPr>
                    </a:p>
                    <a:p>
                      <a:pPr algn="ctr"/>
                      <a:endParaRPr lang="en-IN" sz="1400">
                        <a:latin typeface="Times New Roman" panose="02020603050405020304" pitchFamily="18" charset="0"/>
                        <a:cs typeface="Times New Roman" panose="02020603050405020304" pitchFamily="18" charset="0"/>
                      </a:endParaRPr>
                    </a:p>
                  </a:txBody>
                  <a:tcPr/>
                </a:tc>
                <a:tc>
                  <a:txBody>
                    <a:bodyPr/>
                    <a:lstStyle/>
                    <a:p>
                      <a:pPr algn="ctr"/>
                      <a:r>
                        <a:rPr lang="en-US" sz="1400">
                          <a:latin typeface="Times New Roman" panose="02020603050405020304" pitchFamily="18" charset="0"/>
                          <a:cs typeface="Times New Roman" panose="02020603050405020304" pitchFamily="18" charset="0"/>
                        </a:rPr>
                        <a:t>High-speed, low-latency, adaptive, scalable, optimized traffic flow, enhanced reliability. </a:t>
                      </a:r>
                      <a:endParaRPr lang="en-IN" sz="1400">
                        <a:latin typeface="Times New Roman" panose="02020603050405020304" pitchFamily="18" charset="0"/>
                        <a:cs typeface="Times New Roman" panose="02020603050405020304" pitchFamily="18" charset="0"/>
                      </a:endParaRPr>
                    </a:p>
                  </a:txBody>
                  <a:tcPr/>
                </a:tc>
                <a:tc>
                  <a:txBody>
                    <a:bodyPr/>
                    <a:lstStyle/>
                    <a:p>
                      <a:pPr algn="ctr"/>
                      <a:r>
                        <a:rPr lang="en-US" sz="1400">
                          <a:latin typeface="Times New Roman" panose="02020603050405020304" pitchFamily="18" charset="0"/>
                          <a:cs typeface="Times New Roman" panose="02020603050405020304" pitchFamily="18" charset="0"/>
                        </a:rPr>
                        <a:t> High infrastructure cost, signal blockages, weather sensitivity, complex implementation</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0237377"/>
                  </a:ext>
                </a:extLst>
              </a:tr>
              <a:tr h="1468153">
                <a:tc>
                  <a:txBody>
                    <a:bodyPr/>
                    <a:lstStyle/>
                    <a:p>
                      <a:pPr algn="ctr"/>
                      <a:r>
                        <a:rPr lang="en-IN" b="1">
                          <a:latin typeface="Times New Roman" panose="02020603050405020304" pitchFamily="18" charset="0"/>
                          <a:cs typeface="Times New Roman" panose="02020603050405020304" pitchFamily="18" charset="0"/>
                        </a:rPr>
                        <a:t>7</a:t>
                      </a:r>
                    </a:p>
                  </a:txBody>
                  <a:tcPr/>
                </a:tc>
                <a:tc>
                  <a:txBody>
                    <a:bodyPr/>
                    <a:lstStyle/>
                    <a:p>
                      <a:pPr algn="ctr"/>
                      <a:r>
                        <a:rPr lang="en-US" sz="1400">
                          <a:latin typeface="Times New Roman" panose="02020603050405020304" pitchFamily="18" charset="0"/>
                          <a:cs typeface="Times New Roman" panose="02020603050405020304" pitchFamily="18" charset="0"/>
                        </a:rPr>
                        <a:t>An artificial intelligence framework for deployment  in 5G networks</a:t>
                      </a:r>
                      <a:endParaRPr lang="en-IN" sz="1400">
                        <a:latin typeface="Times New Roman" panose="02020603050405020304" pitchFamily="18" charset="0"/>
                        <a:cs typeface="Times New Roman" panose="02020603050405020304" pitchFamily="18" charset="0"/>
                      </a:endParaRPr>
                    </a:p>
                  </a:txBody>
                  <a:tcPr/>
                </a:tc>
                <a:tc>
                  <a:txBody>
                    <a:bodyPr/>
                    <a:lstStyle/>
                    <a:p>
                      <a:pPr algn="ctr"/>
                      <a:r>
                        <a:rPr lang="en-US" sz="1400">
                          <a:latin typeface="Times New Roman" panose="02020603050405020304" pitchFamily="18" charset="0"/>
                          <a:cs typeface="Times New Roman" panose="02020603050405020304" pitchFamily="18" charset="0"/>
                        </a:rPr>
                        <a:t>Develop an AI-driven framework for efficient deployment in 5G networks. </a:t>
                      </a:r>
                      <a:endParaRPr lang="en-IN" sz="1400">
                        <a:latin typeface="Times New Roman" panose="02020603050405020304" pitchFamily="18" charset="0"/>
                        <a:cs typeface="Times New Roman" panose="02020603050405020304" pitchFamily="18" charset="0"/>
                      </a:endParaRPr>
                    </a:p>
                  </a:txBody>
                  <a:tcPr/>
                </a:tc>
                <a:tc>
                  <a:txBody>
                    <a:bodyPr/>
                    <a:lstStyle/>
                    <a:p>
                      <a:pPr algn="ctr"/>
                      <a:r>
                        <a:rPr lang="en-US" sz="1400">
                          <a:latin typeface="Times New Roman" panose="02020603050405020304" pitchFamily="18" charset="0"/>
                          <a:cs typeface="Times New Roman" panose="02020603050405020304" pitchFamily="18" charset="0"/>
                        </a:rPr>
                        <a:t>Intelligent automation, scalability, real-time optimization, improved efficiency, adaptive control</a:t>
                      </a:r>
                      <a:endParaRPr lang="en-IN" sz="1400">
                        <a:latin typeface="Times New Roman" panose="02020603050405020304" pitchFamily="18" charset="0"/>
                        <a:cs typeface="Times New Roman" panose="02020603050405020304" pitchFamily="18" charset="0"/>
                      </a:endParaRPr>
                    </a:p>
                  </a:txBody>
                  <a:tcPr/>
                </a:tc>
                <a:tc>
                  <a:txBody>
                    <a:bodyPr/>
                    <a:lstStyle/>
                    <a:p>
                      <a:pPr algn="ctr"/>
                      <a:r>
                        <a:rPr lang="en-US" sz="1400">
                          <a:latin typeface="Times New Roman" panose="02020603050405020304" pitchFamily="18" charset="0"/>
                          <a:cs typeface="Times New Roman" panose="02020603050405020304" pitchFamily="18" charset="0"/>
                        </a:rPr>
                        <a:t>High computational cost, complexity, data integration challenges</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83944750"/>
                  </a:ext>
                </a:extLst>
              </a:tr>
              <a:tr h="1256234">
                <a:tc>
                  <a:txBody>
                    <a:bodyPr/>
                    <a:lstStyle/>
                    <a:p>
                      <a:pPr algn="ctr"/>
                      <a:r>
                        <a:rPr lang="en-IN" b="1">
                          <a:latin typeface="Times New Roman" panose="02020603050405020304" pitchFamily="18" charset="0"/>
                          <a:cs typeface="Times New Roman" panose="02020603050405020304" pitchFamily="18" charset="0"/>
                        </a:rPr>
                        <a:t>8</a:t>
                      </a:r>
                    </a:p>
                  </a:txBody>
                  <a:tcPr/>
                </a:tc>
                <a:tc>
                  <a:txBody>
                    <a:bodyPr/>
                    <a:lstStyle/>
                    <a:p>
                      <a:pPr algn="ctr"/>
                      <a:r>
                        <a:rPr lang="en-US" sz="1400">
                          <a:latin typeface="Times New Roman" panose="02020603050405020304" pitchFamily="18" charset="0"/>
                          <a:cs typeface="Times New Roman" panose="02020603050405020304" pitchFamily="18" charset="0"/>
                        </a:rPr>
                        <a:t>An effective model for network selection and resource allocation in 5G</a:t>
                      </a:r>
                      <a:endParaRPr lang="en-IN" sz="1400">
                        <a:latin typeface="Times New Roman" panose="02020603050405020304" pitchFamily="18" charset="0"/>
                        <a:cs typeface="Times New Roman" panose="02020603050405020304" pitchFamily="18" charset="0"/>
                      </a:endParaRPr>
                    </a:p>
                  </a:txBody>
                  <a:tcPr/>
                </a:tc>
                <a:tc>
                  <a:txBody>
                    <a:bodyPr/>
                    <a:lstStyle/>
                    <a:p>
                      <a:pPr algn="ctr"/>
                      <a:r>
                        <a:rPr lang="en-US" sz="1400">
                          <a:latin typeface="Times New Roman" panose="02020603050405020304" pitchFamily="18" charset="0"/>
                          <a:cs typeface="Times New Roman" panose="02020603050405020304" pitchFamily="18" charset="0"/>
                        </a:rPr>
                        <a:t>Develop an optimized model for network selection and resource allocation in 5G. </a:t>
                      </a:r>
                      <a:endParaRPr lang="en-IN" sz="1400">
                        <a:latin typeface="Times New Roman" panose="02020603050405020304" pitchFamily="18" charset="0"/>
                        <a:cs typeface="Times New Roman" panose="02020603050405020304" pitchFamily="18" charset="0"/>
                      </a:endParaRPr>
                    </a:p>
                  </a:txBody>
                  <a:tcPr/>
                </a:tc>
                <a:tc>
                  <a:txBody>
                    <a:bodyPr/>
                    <a:lstStyle/>
                    <a:p>
                      <a:pPr algn="ctr"/>
                      <a:r>
                        <a:rPr lang="en-US" sz="1400">
                          <a:latin typeface="Times New Roman" panose="02020603050405020304" pitchFamily="18" charset="0"/>
                          <a:cs typeface="Times New Roman" panose="02020603050405020304" pitchFamily="18" charset="0"/>
                        </a:rPr>
                        <a:t> Efficient resource utilization, low latency, adaptive, scalable, improved connectivity.</a:t>
                      </a:r>
                      <a:endParaRPr lang="en-IN" sz="1400">
                        <a:latin typeface="Times New Roman" panose="02020603050405020304" pitchFamily="18" charset="0"/>
                        <a:cs typeface="Times New Roman" panose="02020603050405020304" pitchFamily="18" charset="0"/>
                      </a:endParaRPr>
                    </a:p>
                  </a:txBody>
                  <a:tcPr/>
                </a:tc>
                <a:tc>
                  <a:txBody>
                    <a:bodyPr/>
                    <a:lstStyle/>
                    <a:p>
                      <a:pPr algn="ctr"/>
                      <a:r>
                        <a:rPr lang="en-IN" sz="1400">
                          <a:latin typeface="Times New Roman" panose="02020603050405020304" pitchFamily="18" charset="0"/>
                          <a:cs typeface="Times New Roman" panose="02020603050405020304" pitchFamily="18" charset="0"/>
                        </a:rPr>
                        <a:t>High complexity</a:t>
                      </a:r>
                    </a:p>
                  </a:txBody>
                  <a:tcPr/>
                </a:tc>
                <a:extLst>
                  <a:ext uri="{0D108BD9-81ED-4DB2-BD59-A6C34878D82A}">
                    <a16:rowId xmlns:a16="http://schemas.microsoft.com/office/drawing/2014/main" val="776786876"/>
                  </a:ext>
                </a:extLst>
              </a:tr>
            </a:tbl>
          </a:graphicData>
        </a:graphic>
      </p:graphicFrame>
      <p:sp>
        <p:nvSpPr>
          <p:cNvPr id="4" name="Rectangle 3">
            <a:extLst>
              <a:ext uri="{FF2B5EF4-FFF2-40B4-BE49-F238E27FC236}">
                <a16:creationId xmlns:a16="http://schemas.microsoft.com/office/drawing/2014/main" id="{FF179888-3A1B-2B2E-09B3-1DE25409207B}"/>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02060"/>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2CAF1AE-8B73-D5F1-CC02-5B998444AE68}"/>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51491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A7345-641A-E385-CE83-A92F2457D9D3}"/>
              </a:ext>
            </a:extLst>
          </p:cNvPr>
          <p:cNvSpPr txBox="1"/>
          <p:nvPr/>
        </p:nvSpPr>
        <p:spPr>
          <a:xfrm>
            <a:off x="462223" y="443356"/>
            <a:ext cx="9485645" cy="461665"/>
          </a:xfrm>
          <a:prstGeom prst="rect">
            <a:avLst/>
          </a:prstGeom>
          <a:noFill/>
        </p:spPr>
        <p:txBody>
          <a:bodyPr wrap="square">
            <a:spAutoFit/>
          </a:bodyPr>
          <a:lstStyle/>
          <a:p>
            <a:r>
              <a:rPr lang="en-US" sz="2400" b="1">
                <a:solidFill>
                  <a:schemeClr val="accent2">
                    <a:lumMod val="50000"/>
                  </a:schemeClr>
                </a:solidFill>
                <a:latin typeface="Times New Roman" panose="02020603050405020304" pitchFamily="18" charset="0"/>
                <a:cs typeface="Times New Roman" panose="02020603050405020304" pitchFamily="18" charset="0"/>
              </a:rPr>
              <a:t>METHODOLOGY</a:t>
            </a:r>
            <a:endParaRPr lang="en-IN" sz="2400" b="1">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821E1D9-C1D4-E930-FAA2-9F82047ED235}"/>
              </a:ext>
            </a:extLst>
          </p:cNvPr>
          <p:cNvSpPr txBox="1"/>
          <p:nvPr/>
        </p:nvSpPr>
        <p:spPr>
          <a:xfrm>
            <a:off x="462223" y="1211386"/>
            <a:ext cx="13675808" cy="646331"/>
          </a:xfrm>
          <a:prstGeom prst="rect">
            <a:avLst/>
          </a:prstGeom>
          <a:noFill/>
        </p:spPr>
        <p:txBody>
          <a:bodyPr wrap="square">
            <a:spAutoFit/>
          </a:bodyPr>
          <a:lstStyle/>
          <a:p>
            <a:r>
              <a:rPr lang="en-IN">
                <a:latin typeface="Times New Roman" panose="02020603050405020304" pitchFamily="18" charset="0"/>
                <a:cs typeface="Times New Roman" panose="02020603050405020304" pitchFamily="18" charset="0"/>
              </a:rPr>
              <a:t>The Hybrid Machine Learning Model using a Parallel Hybrid Approach, where Supervised ML and Unsupervised ML run independently but on the same dataset, and their outputs are combined for final analysis.</a:t>
            </a:r>
          </a:p>
        </p:txBody>
      </p:sp>
      <p:sp>
        <p:nvSpPr>
          <p:cNvPr id="7" name="Rectangle 6">
            <a:extLst>
              <a:ext uri="{FF2B5EF4-FFF2-40B4-BE49-F238E27FC236}">
                <a16:creationId xmlns:a16="http://schemas.microsoft.com/office/drawing/2014/main" id="{8F31E6C0-1518-FE3E-F1B8-982FC1E87636}"/>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02060"/>
              </a:solidFill>
            </a:endParaRPr>
          </a:p>
        </p:txBody>
      </p:sp>
      <p:sp>
        <p:nvSpPr>
          <p:cNvPr id="8" name="Rectangle 7">
            <a:extLst>
              <a:ext uri="{FF2B5EF4-FFF2-40B4-BE49-F238E27FC236}">
                <a16:creationId xmlns:a16="http://schemas.microsoft.com/office/drawing/2014/main" id="{DD74B5BE-63C9-FA0D-1FCB-2F147D5A03F9}"/>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pic>
        <p:nvPicPr>
          <p:cNvPr id="10" name="Picture 9">
            <a:extLst>
              <a:ext uri="{FF2B5EF4-FFF2-40B4-BE49-F238E27FC236}">
                <a16:creationId xmlns:a16="http://schemas.microsoft.com/office/drawing/2014/main" id="{C8DCFC49-138E-728B-4BC3-9BC1A20B522B}"/>
              </a:ext>
            </a:extLst>
          </p:cNvPr>
          <p:cNvPicPr>
            <a:picLocks noChangeAspect="1"/>
          </p:cNvPicPr>
          <p:nvPr/>
        </p:nvPicPr>
        <p:blipFill>
          <a:blip r:embed="rId2"/>
          <a:srcRect l="6800" t="24481" r="58997" b="11539"/>
          <a:stretch>
            <a:fillRect/>
          </a:stretch>
        </p:blipFill>
        <p:spPr>
          <a:xfrm>
            <a:off x="6523004" y="2300888"/>
            <a:ext cx="6849727" cy="3603672"/>
          </a:xfrm>
          <a:prstGeom prst="rect">
            <a:avLst/>
          </a:prstGeom>
        </p:spPr>
      </p:pic>
      <p:sp>
        <p:nvSpPr>
          <p:cNvPr id="12" name="TextBox 11">
            <a:extLst>
              <a:ext uri="{FF2B5EF4-FFF2-40B4-BE49-F238E27FC236}">
                <a16:creationId xmlns:a16="http://schemas.microsoft.com/office/drawing/2014/main" id="{560D2357-93A4-6E2D-5B0A-9EBC5B4C374E}"/>
              </a:ext>
            </a:extLst>
          </p:cNvPr>
          <p:cNvSpPr txBox="1"/>
          <p:nvPr/>
        </p:nvSpPr>
        <p:spPr>
          <a:xfrm>
            <a:off x="8097346" y="6140247"/>
            <a:ext cx="5476352" cy="523220"/>
          </a:xfrm>
          <a:prstGeom prst="rect">
            <a:avLst/>
          </a:prstGeom>
          <a:noFill/>
        </p:spPr>
        <p:txBody>
          <a:bodyPr wrap="square">
            <a:spAutoFit/>
          </a:bodyPr>
          <a:lstStyle/>
          <a:p>
            <a:pPr algn="ctr"/>
            <a:r>
              <a:rPr lang="en-US" sz="1400" b="1">
                <a:latin typeface="Times New Roman" panose="02020603050405020304" pitchFamily="18" charset="0"/>
                <a:cs typeface="Times New Roman" panose="02020603050405020304" pitchFamily="18" charset="0"/>
              </a:rPr>
              <a:t>Fig. 13 - The complete working of a Hybrid framework it starts with data preprocessing to visualization of the results.</a:t>
            </a:r>
            <a:endParaRPr lang="en-IN" sz="1400" b="1">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87A55E0-AB8A-DCE0-3128-604DC27DBECA}"/>
              </a:ext>
            </a:extLst>
          </p:cNvPr>
          <p:cNvSpPr txBox="1"/>
          <p:nvPr/>
        </p:nvSpPr>
        <p:spPr>
          <a:xfrm>
            <a:off x="926960" y="2639268"/>
            <a:ext cx="7320224" cy="29510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a:latin typeface="Times New Roman" panose="02020603050405020304" pitchFamily="18" charset="0"/>
                <a:cs typeface="Times New Roman" panose="02020603050405020304" pitchFamily="18" charset="0"/>
              </a:rPr>
              <a:t>Data Preparation &amp; Feature Extraction</a:t>
            </a:r>
          </a:p>
          <a:p>
            <a:pPr marL="285750" indent="-285750">
              <a:lnSpc>
                <a:spcPct val="150000"/>
              </a:lnSpc>
              <a:buFont typeface="Arial" panose="020B0604020202020204" pitchFamily="34" charset="0"/>
              <a:buChar char="•"/>
            </a:pPr>
            <a:r>
              <a:rPr lang="en-IN">
                <a:latin typeface="Times New Roman" panose="02020603050405020304" pitchFamily="18" charset="0"/>
                <a:cs typeface="Times New Roman" panose="02020603050405020304" pitchFamily="18" charset="0"/>
              </a:rPr>
              <a:t>Parallel Model Execution</a:t>
            </a:r>
          </a:p>
          <a:p>
            <a:pPr marL="285750" indent="-285750">
              <a:lnSpc>
                <a:spcPct val="150000"/>
              </a:lnSpc>
              <a:buFont typeface="Arial" panose="020B0604020202020204" pitchFamily="34" charset="0"/>
              <a:buChar char="•"/>
            </a:pPr>
            <a:r>
              <a:rPr lang="en-IN">
                <a:latin typeface="Times New Roman" panose="02020603050405020304" pitchFamily="18" charset="0"/>
                <a:cs typeface="Times New Roman" panose="02020603050405020304" pitchFamily="18" charset="0"/>
              </a:rPr>
              <a:t>Supervised Learning for Prediction</a:t>
            </a:r>
          </a:p>
          <a:p>
            <a:pPr marL="285750" indent="-28575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Unsupervised Learning for Pattern Discovery</a:t>
            </a:r>
          </a:p>
          <a:p>
            <a:pPr marL="285750" indent="-285750">
              <a:lnSpc>
                <a:spcPct val="150000"/>
              </a:lnSpc>
              <a:buFont typeface="Arial" panose="020B0604020202020204" pitchFamily="34" charset="0"/>
              <a:buChar char="•"/>
            </a:pPr>
            <a:r>
              <a:rPr lang="en-IN">
                <a:latin typeface="Times New Roman" panose="02020603050405020304" pitchFamily="18" charset="0"/>
                <a:cs typeface="Times New Roman" panose="02020603050405020304" pitchFamily="18" charset="0"/>
              </a:rPr>
              <a:t>Independent Output Generation</a:t>
            </a:r>
          </a:p>
          <a:p>
            <a:pPr marL="285750" indent="-285750">
              <a:lnSpc>
                <a:spcPct val="150000"/>
              </a:lnSpc>
              <a:buFont typeface="Arial" panose="020B0604020202020204" pitchFamily="34" charset="0"/>
              <a:buChar char="•"/>
            </a:pPr>
            <a:r>
              <a:rPr lang="en-IN">
                <a:latin typeface="Times New Roman" panose="02020603050405020304" pitchFamily="18" charset="0"/>
                <a:cs typeface="Times New Roman" panose="02020603050405020304" pitchFamily="18" charset="0"/>
              </a:rPr>
              <a:t>Output Integration Layer</a:t>
            </a:r>
          </a:p>
          <a:p>
            <a:pPr marL="285750" indent="-285750">
              <a:lnSpc>
                <a:spcPct val="150000"/>
              </a:lnSpc>
              <a:buFont typeface="Arial" panose="020B0604020202020204" pitchFamily="34" charset="0"/>
              <a:buChar char="•"/>
            </a:pPr>
            <a:r>
              <a:rPr lang="en-IN">
                <a:latin typeface="Times New Roman" panose="02020603050405020304" pitchFamily="18" charset="0"/>
                <a:cs typeface="Times New Roman" panose="02020603050405020304" pitchFamily="18" charset="0"/>
              </a:rPr>
              <a:t> Visualization in Web Dashboard</a:t>
            </a:r>
          </a:p>
        </p:txBody>
      </p:sp>
    </p:spTree>
    <p:extLst>
      <p:ext uri="{BB962C8B-B14F-4D97-AF65-F5344CB8AC3E}">
        <p14:creationId xmlns:p14="http://schemas.microsoft.com/office/powerpoint/2010/main" val="219214176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47ACE0-DF74-1E8C-4B8E-C98B05B1C2AA}"/>
              </a:ext>
            </a:extLst>
          </p:cNvPr>
          <p:cNvSpPr txBox="1"/>
          <p:nvPr/>
        </p:nvSpPr>
        <p:spPr>
          <a:xfrm>
            <a:off x="361741" y="319820"/>
            <a:ext cx="7315200" cy="461665"/>
          </a:xfrm>
          <a:prstGeom prst="rect">
            <a:avLst/>
          </a:prstGeom>
          <a:noFill/>
        </p:spPr>
        <p:txBody>
          <a:bodyPr wrap="square">
            <a:spAutoFit/>
          </a:bodyPr>
          <a:lstStyle/>
          <a:p>
            <a:r>
              <a:rPr lang="en-IN" sz="2400" b="1">
                <a:solidFill>
                  <a:schemeClr val="accent2">
                    <a:lumMod val="50000"/>
                  </a:schemeClr>
                </a:solidFill>
                <a:latin typeface="Times New Roman" panose="02020603050405020304" pitchFamily="18" charset="0"/>
                <a:cs typeface="Times New Roman" panose="02020603050405020304" pitchFamily="18" charset="0"/>
              </a:rPr>
              <a:t>TOOLS AND TECHONOLOGY</a:t>
            </a:r>
            <a:endParaRPr lang="en-IN" sz="240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4B6AFB3-1637-6154-D3D9-921B71D006C7}"/>
              </a:ext>
            </a:extLst>
          </p:cNvPr>
          <p:cNvSpPr txBox="1"/>
          <p:nvPr/>
        </p:nvSpPr>
        <p:spPr>
          <a:xfrm>
            <a:off x="432079" y="686647"/>
            <a:ext cx="13173389" cy="6840142"/>
          </a:xfrm>
          <a:prstGeom prst="rect">
            <a:avLst/>
          </a:prstGeom>
          <a:noFill/>
        </p:spPr>
        <p:txBody>
          <a:bodyPr wrap="square">
            <a:spAutoFit/>
          </a:bodyPr>
          <a:lstStyle/>
          <a:p>
            <a:pPr marL="342900" indent="-342900">
              <a:lnSpc>
                <a:spcPct val="150000"/>
              </a:lnSpc>
              <a:buAutoNum type="arabicPeriod"/>
            </a:pPr>
            <a:r>
              <a:rPr lang="en-IN" sz="1400">
                <a:latin typeface="Times New Roman" panose="02020603050405020304" pitchFamily="18" charset="0"/>
                <a:cs typeface="Times New Roman" panose="02020603050405020304" pitchFamily="18" charset="0"/>
              </a:rPr>
              <a:t>Programming &amp; Development</a:t>
            </a:r>
          </a:p>
          <a:p>
            <a:pPr lvl="1">
              <a:lnSpc>
                <a:spcPct val="150000"/>
              </a:lnSpc>
            </a:pPr>
            <a:r>
              <a:rPr lang="en-IN" sz="1400">
                <a:latin typeface="Times New Roman" panose="02020603050405020304" pitchFamily="18" charset="0"/>
                <a:cs typeface="Times New Roman" panose="02020603050405020304" pitchFamily="18" charset="0"/>
              </a:rPr>
              <a:t>•Python – Core language for building ML models </a:t>
            </a:r>
          </a:p>
          <a:p>
            <a:pPr lvl="1">
              <a:lnSpc>
                <a:spcPct val="150000"/>
              </a:lnSpc>
            </a:pPr>
            <a:r>
              <a:rPr lang="en-IN" sz="1400">
                <a:latin typeface="Times New Roman" panose="02020603050405020304" pitchFamily="18" charset="0"/>
                <a:cs typeface="Times New Roman" panose="02020603050405020304" pitchFamily="18" charset="0"/>
              </a:rPr>
              <a:t>•Streamlit – For creating the interactive web dashboard	</a:t>
            </a:r>
          </a:p>
          <a:p>
            <a:pPr lvl="1">
              <a:lnSpc>
                <a:spcPct val="150000"/>
              </a:lnSpc>
            </a:pPr>
            <a:r>
              <a:rPr lang="en-IN" sz="1400">
                <a:latin typeface="Times New Roman" panose="02020603050405020304" pitchFamily="18" charset="0"/>
                <a:cs typeface="Times New Roman" panose="02020603050405020304" pitchFamily="18" charset="0"/>
              </a:rPr>
              <a:t>•Jupyter Notebook / VS Code – For development, testing, and visualization</a:t>
            </a:r>
          </a:p>
          <a:p>
            <a:pPr>
              <a:lnSpc>
                <a:spcPct val="150000"/>
              </a:lnSpc>
            </a:pPr>
            <a:endParaRPr lang="en-IN" sz="1400">
              <a:latin typeface="Times New Roman" panose="02020603050405020304" pitchFamily="18" charset="0"/>
              <a:cs typeface="Times New Roman" panose="02020603050405020304" pitchFamily="18" charset="0"/>
            </a:endParaRPr>
          </a:p>
          <a:p>
            <a:pPr>
              <a:lnSpc>
                <a:spcPct val="150000"/>
              </a:lnSpc>
            </a:pPr>
            <a:r>
              <a:rPr lang="en-IN" sz="1400">
                <a:latin typeface="Times New Roman" panose="02020603050405020304" pitchFamily="18" charset="0"/>
                <a:cs typeface="Times New Roman" panose="02020603050405020304" pitchFamily="18" charset="0"/>
              </a:rPr>
              <a:t>2. Machine Learning Frameworks</a:t>
            </a:r>
          </a:p>
          <a:p>
            <a:pPr lvl="1">
              <a:lnSpc>
                <a:spcPct val="150000"/>
              </a:lnSpc>
            </a:pPr>
            <a:r>
              <a:rPr lang="en-IN" sz="1400">
                <a:latin typeface="Times New Roman" panose="02020603050405020304" pitchFamily="18" charset="0"/>
                <a:cs typeface="Times New Roman" panose="02020603050405020304" pitchFamily="18" charset="0"/>
              </a:rPr>
              <a:t>•Scikit-Learn – Used for supervised models (Linear Regression, Decision Tree, Random Forest, SVM)</a:t>
            </a:r>
          </a:p>
          <a:p>
            <a:pPr lvl="1">
              <a:lnSpc>
                <a:spcPct val="150000"/>
              </a:lnSpc>
            </a:pPr>
            <a:r>
              <a:rPr lang="en-IN" sz="1400">
                <a:latin typeface="Times New Roman" panose="02020603050405020304" pitchFamily="18" charset="0"/>
                <a:cs typeface="Times New Roman" panose="02020603050405020304" pitchFamily="18" charset="0"/>
              </a:rPr>
              <a:t>•Scikit-Learn &amp; HDBSCAN Library – Used for clustering (KMeans, DBSCAN, HDBSCAN, Hierarchical)</a:t>
            </a:r>
          </a:p>
          <a:p>
            <a:pPr lvl="1">
              <a:lnSpc>
                <a:spcPct val="150000"/>
              </a:lnSpc>
            </a:pPr>
            <a:r>
              <a:rPr lang="en-IN" sz="1400">
                <a:latin typeface="Times New Roman" panose="02020603050405020304" pitchFamily="18" charset="0"/>
                <a:cs typeface="Times New Roman" panose="02020603050405020304" pitchFamily="18" charset="0"/>
              </a:rPr>
              <a:t>•NumPy &amp; Pandas – For data preprocessing and analysis</a:t>
            </a:r>
          </a:p>
          <a:p>
            <a:pPr>
              <a:lnSpc>
                <a:spcPct val="150000"/>
              </a:lnSpc>
            </a:pPr>
            <a:endParaRPr lang="en-IN" sz="1400">
              <a:latin typeface="Times New Roman" panose="02020603050405020304" pitchFamily="18" charset="0"/>
              <a:cs typeface="Times New Roman" panose="02020603050405020304" pitchFamily="18" charset="0"/>
            </a:endParaRPr>
          </a:p>
          <a:p>
            <a:pPr>
              <a:lnSpc>
                <a:spcPct val="150000"/>
              </a:lnSpc>
            </a:pPr>
            <a:r>
              <a:rPr lang="en-US" sz="1400">
                <a:latin typeface="Times New Roman" panose="02020603050405020304" pitchFamily="18" charset="0"/>
                <a:cs typeface="Times New Roman" panose="02020603050405020304" pitchFamily="18" charset="0"/>
              </a:rPr>
              <a:t>3. Visualization Tools</a:t>
            </a:r>
          </a:p>
          <a:p>
            <a:pPr lvl="1">
              <a:lnSpc>
                <a:spcPct val="150000"/>
              </a:lnSpc>
            </a:pPr>
            <a:r>
              <a:rPr lang="en-US" sz="1400">
                <a:latin typeface="Times New Roman" panose="02020603050405020304" pitchFamily="18" charset="0"/>
                <a:cs typeface="Times New Roman" panose="02020603050405020304" pitchFamily="18" charset="0"/>
              </a:rPr>
              <a:t>•Matplotlib &amp; Seaborn – Used to plot graphs (line charts, scatter plots, PCA plots)</a:t>
            </a:r>
          </a:p>
          <a:p>
            <a:pPr lvl="1">
              <a:lnSpc>
                <a:spcPct val="150000"/>
              </a:lnSpc>
            </a:pPr>
            <a:r>
              <a:rPr lang="en-US" sz="1400">
                <a:latin typeface="Times New Roman" panose="02020603050405020304" pitchFamily="18" charset="0"/>
                <a:cs typeface="Times New Roman" panose="02020603050405020304" pitchFamily="18" charset="0"/>
              </a:rPr>
              <a:t>•Streamlit Charts – For real-time dashboard visualizations</a:t>
            </a:r>
          </a:p>
          <a:p>
            <a:pPr>
              <a:lnSpc>
                <a:spcPct val="150000"/>
              </a:lnSpc>
            </a:pPr>
            <a:endParaRPr lang="en-US" sz="1400">
              <a:latin typeface="Times New Roman" panose="02020603050405020304" pitchFamily="18" charset="0"/>
              <a:cs typeface="Times New Roman" panose="02020603050405020304" pitchFamily="18" charset="0"/>
            </a:endParaRPr>
          </a:p>
          <a:p>
            <a:pPr>
              <a:lnSpc>
                <a:spcPct val="150000"/>
              </a:lnSpc>
            </a:pPr>
            <a:r>
              <a:rPr lang="en-IN" sz="1400">
                <a:latin typeface="Times New Roman" panose="02020603050405020304" pitchFamily="18" charset="0"/>
                <a:cs typeface="Times New Roman" panose="02020603050405020304" pitchFamily="18" charset="0"/>
              </a:rPr>
              <a:t>4. Data Handling &amp; Storage	</a:t>
            </a:r>
          </a:p>
          <a:p>
            <a:pPr lvl="1">
              <a:lnSpc>
                <a:spcPct val="150000"/>
              </a:lnSpc>
            </a:pPr>
            <a:r>
              <a:rPr lang="en-IN" sz="1400">
                <a:latin typeface="Times New Roman" panose="02020603050405020304" pitchFamily="18" charset="0"/>
                <a:cs typeface="Times New Roman" panose="02020603050405020304" pitchFamily="18" charset="0"/>
              </a:rPr>
              <a:t>•CSV Datasets – Used as input 5G network traffic data</a:t>
            </a:r>
          </a:p>
          <a:p>
            <a:pPr lvl="1">
              <a:lnSpc>
                <a:spcPct val="150000"/>
              </a:lnSpc>
            </a:pPr>
            <a:r>
              <a:rPr lang="en-IN" sz="1400">
                <a:latin typeface="Times New Roman" panose="02020603050405020304" pitchFamily="18" charset="0"/>
                <a:cs typeface="Times New Roman" panose="02020603050405020304" pitchFamily="18" charset="0"/>
              </a:rPr>
              <a:t>•Pandas DataFrames – For structured data manipulation</a:t>
            </a:r>
          </a:p>
          <a:p>
            <a:pPr>
              <a:lnSpc>
                <a:spcPct val="150000"/>
              </a:lnSpc>
            </a:pPr>
            <a:endParaRPr lang="en-IN" sz="1400">
              <a:latin typeface="Times New Roman" panose="02020603050405020304" pitchFamily="18" charset="0"/>
              <a:cs typeface="Times New Roman" panose="02020603050405020304" pitchFamily="18" charset="0"/>
            </a:endParaRPr>
          </a:p>
          <a:p>
            <a:pPr>
              <a:lnSpc>
                <a:spcPct val="150000"/>
              </a:lnSpc>
            </a:pPr>
            <a:r>
              <a:rPr lang="en-IN" sz="1400">
                <a:latin typeface="Times New Roman" panose="02020603050405020304" pitchFamily="18" charset="0"/>
                <a:cs typeface="Times New Roman" panose="02020603050405020304" pitchFamily="18" charset="0"/>
              </a:rPr>
              <a:t>5. Supporting Technologies	</a:t>
            </a:r>
          </a:p>
          <a:p>
            <a:pPr lvl="1">
              <a:lnSpc>
                <a:spcPct val="150000"/>
              </a:lnSpc>
            </a:pPr>
            <a:r>
              <a:rPr lang="en-IN" sz="1400">
                <a:latin typeface="Times New Roman" panose="02020603050405020304" pitchFamily="18" charset="0"/>
                <a:cs typeface="Times New Roman" panose="02020603050405020304" pitchFamily="18" charset="0"/>
              </a:rPr>
              <a:t>•PCA (Principal Component Analysis) – For dimensionality reduction</a:t>
            </a:r>
          </a:p>
          <a:p>
            <a:pPr lvl="1">
              <a:lnSpc>
                <a:spcPct val="150000"/>
              </a:lnSpc>
            </a:pPr>
            <a:endParaRPr lang="en-IN" sz="140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1AD7641-F80A-376F-1912-395E1BE665B4}"/>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02060"/>
              </a:solidFill>
            </a:endParaRPr>
          </a:p>
        </p:txBody>
      </p:sp>
      <p:sp>
        <p:nvSpPr>
          <p:cNvPr id="9" name="Rectangle 8">
            <a:extLst>
              <a:ext uri="{FF2B5EF4-FFF2-40B4-BE49-F238E27FC236}">
                <a16:creationId xmlns:a16="http://schemas.microsoft.com/office/drawing/2014/main" id="{48209760-DDE6-F672-0CCE-CF3A4191D8F3}"/>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pic>
        <p:nvPicPr>
          <p:cNvPr id="15" name="Picture 14">
            <a:extLst>
              <a:ext uri="{FF2B5EF4-FFF2-40B4-BE49-F238E27FC236}">
                <a16:creationId xmlns:a16="http://schemas.microsoft.com/office/drawing/2014/main" id="{757E27D1-9010-93B8-A212-5B3FCEFCF04B}"/>
              </a:ext>
            </a:extLst>
          </p:cNvPr>
          <p:cNvPicPr>
            <a:picLocks noChangeAspect="1"/>
          </p:cNvPicPr>
          <p:nvPr/>
        </p:nvPicPr>
        <p:blipFill>
          <a:blip r:embed="rId2"/>
          <a:srcRect l="2779" t="11104" r="4092" b="23619"/>
          <a:stretch>
            <a:fillRect/>
          </a:stretch>
        </p:blipFill>
        <p:spPr>
          <a:xfrm>
            <a:off x="8685449" y="1589515"/>
            <a:ext cx="5779851" cy="4051300"/>
          </a:xfrm>
          <a:prstGeom prst="rect">
            <a:avLst/>
          </a:prstGeom>
        </p:spPr>
      </p:pic>
      <p:sp>
        <p:nvSpPr>
          <p:cNvPr id="19" name="TextBox 18">
            <a:extLst>
              <a:ext uri="{FF2B5EF4-FFF2-40B4-BE49-F238E27FC236}">
                <a16:creationId xmlns:a16="http://schemas.microsoft.com/office/drawing/2014/main" id="{C123B885-9C71-1AE1-3C99-4EB23FA51AE0}"/>
              </a:ext>
            </a:extLst>
          </p:cNvPr>
          <p:cNvSpPr txBox="1"/>
          <p:nvPr/>
        </p:nvSpPr>
        <p:spPr>
          <a:xfrm>
            <a:off x="8883672" y="5738940"/>
            <a:ext cx="5383404" cy="553998"/>
          </a:xfrm>
          <a:prstGeom prst="rect">
            <a:avLst/>
          </a:prstGeom>
          <a:noFill/>
        </p:spPr>
        <p:txBody>
          <a:bodyPr wrap="square">
            <a:spAutoFit/>
          </a:bodyPr>
          <a:lstStyle/>
          <a:p>
            <a:pPr algn="ctr"/>
            <a:r>
              <a:rPr lang="en-US" sz="1600" b="1">
                <a:latin typeface="Times New Roman" panose="02020603050405020304" pitchFamily="18" charset="0"/>
                <a:cs typeface="Times New Roman" panose="02020603050405020304" pitchFamily="18" charset="0"/>
              </a:rPr>
              <a:t>Fig. 14 – </a:t>
            </a:r>
            <a:r>
              <a:rPr lang="en-IN" sz="1600" b="1"/>
              <a:t>Flowchart</a:t>
            </a:r>
          </a:p>
          <a:p>
            <a:pPr algn="ctr"/>
            <a:endParaRPr lang="en-IN" sz="1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079657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B02D8F-4F36-06F2-91B8-9A9B6B5C88C0}"/>
              </a:ext>
            </a:extLst>
          </p:cNvPr>
          <p:cNvSpPr txBox="1"/>
          <p:nvPr/>
        </p:nvSpPr>
        <p:spPr>
          <a:xfrm>
            <a:off x="592853" y="423259"/>
            <a:ext cx="7315200" cy="461665"/>
          </a:xfrm>
          <a:prstGeom prst="rect">
            <a:avLst/>
          </a:prstGeom>
          <a:noFill/>
        </p:spPr>
        <p:txBody>
          <a:bodyPr wrap="square">
            <a:spAutoFit/>
          </a:bodyPr>
          <a:lstStyle/>
          <a:p>
            <a:r>
              <a:rPr lang="en-IN" sz="2400" b="1">
                <a:solidFill>
                  <a:schemeClr val="accent2">
                    <a:lumMod val="50000"/>
                  </a:schemeClr>
                </a:solidFill>
                <a:latin typeface="Times New Roman" panose="02020603050405020304" pitchFamily="18" charset="0"/>
                <a:cs typeface="Times New Roman" panose="02020603050405020304" pitchFamily="18" charset="0"/>
              </a:rPr>
              <a:t>RESULTS &amp; ANALYSIS</a:t>
            </a:r>
          </a:p>
        </p:txBody>
      </p:sp>
      <p:sp>
        <p:nvSpPr>
          <p:cNvPr id="5" name="TextBox 4">
            <a:extLst>
              <a:ext uri="{FF2B5EF4-FFF2-40B4-BE49-F238E27FC236}">
                <a16:creationId xmlns:a16="http://schemas.microsoft.com/office/drawing/2014/main" id="{83A4740F-A1AF-0550-C13F-00FFDB91EF02}"/>
              </a:ext>
            </a:extLst>
          </p:cNvPr>
          <p:cNvSpPr txBox="1"/>
          <p:nvPr/>
        </p:nvSpPr>
        <p:spPr>
          <a:xfrm>
            <a:off x="592853" y="958459"/>
            <a:ext cx="11967588" cy="7065396"/>
          </a:xfrm>
          <a:prstGeom prst="rect">
            <a:avLst/>
          </a:prstGeom>
          <a:noFill/>
        </p:spPr>
        <p:txBody>
          <a:bodyPr wrap="square">
            <a:spAutoFit/>
          </a:bodyPr>
          <a:lstStyle/>
          <a:p>
            <a:pPr marL="342900" indent="-342900" algn="just">
              <a:lnSpc>
                <a:spcPct val="150000"/>
              </a:lnSpc>
              <a:buFont typeface="+mj-lt"/>
              <a:buAutoNum type="arabicPeriod"/>
            </a:pPr>
            <a:r>
              <a:rPr lang="en-US" sz="1600" b="1">
                <a:latin typeface="Times New Roman" panose="02020603050405020304" pitchFamily="18" charset="0"/>
                <a:cs typeface="Times New Roman" panose="02020603050405020304" pitchFamily="18" charset="0"/>
              </a:rPr>
              <a:t>Supervised Model Results</a:t>
            </a:r>
          </a:p>
          <a:p>
            <a:pPr algn="just">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Random Forest achieved the best performance with </a:t>
            </a:r>
            <a:r>
              <a:rPr lang="en-US" sz="1600" b="1">
                <a:latin typeface="Times New Roman" panose="02020603050405020304" pitchFamily="18" charset="0"/>
                <a:cs typeface="Times New Roman" panose="02020603050405020304" pitchFamily="18" charset="0"/>
              </a:rPr>
              <a:t>R² = 0.96.</a:t>
            </a:r>
            <a:r>
              <a:rPr lang="en-US" sz="1600">
                <a:latin typeface="Times New Roman" panose="02020603050405020304" pitchFamily="18" charset="0"/>
                <a:cs typeface="Times New Roman" panose="02020603050405020304" pitchFamily="18" charset="0"/>
              </a:rPr>
              <a:t> </a:t>
            </a:r>
          </a:p>
          <a:p>
            <a:pPr algn="just">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Models accurately predicted 5G congestion levels with stable training.</a:t>
            </a:r>
          </a:p>
          <a:p>
            <a:pPr algn="just">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Actual vs Predicted scatter plots showed strong alignment.</a:t>
            </a:r>
          </a:p>
          <a:p>
            <a:pPr algn="just">
              <a:lnSpc>
                <a:spcPct val="150000"/>
              </a:lnSpc>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2"/>
            </a:pPr>
            <a:r>
              <a:rPr lang="en-US" sz="1600" b="1">
                <a:latin typeface="Times New Roman" panose="02020603050405020304" pitchFamily="18" charset="0"/>
                <a:cs typeface="Times New Roman" panose="02020603050405020304" pitchFamily="18" charset="0"/>
              </a:rPr>
              <a:t>Unsupervised Model Results</a:t>
            </a:r>
          </a:p>
          <a:p>
            <a:pPr algn="just">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HDBSCAN produced the most meaningful clusters (≈71% accuracy).</a:t>
            </a:r>
          </a:p>
          <a:p>
            <a:pPr algn="just">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PCA visualizations showed clear separation of traffic patterns.</a:t>
            </a:r>
          </a:p>
          <a:p>
            <a:pPr algn="just">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Clustering helped identify anomalies and peak-traffic behaviors.</a:t>
            </a:r>
          </a:p>
          <a:p>
            <a:pPr algn="just">
              <a:lnSpc>
                <a:spcPct val="150000"/>
              </a:lnSpc>
              <a:buNone/>
            </a:pPr>
            <a:endParaRPr lang="en-US" sz="160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3"/>
            </a:pPr>
            <a:r>
              <a:rPr lang="en-US" sz="1600" b="1">
                <a:latin typeface="Times New Roman" panose="02020603050405020304" pitchFamily="18" charset="0"/>
                <a:cs typeface="Times New Roman" panose="02020603050405020304" pitchFamily="18" charset="0"/>
              </a:rPr>
              <a:t>Hybrid Model Performance</a:t>
            </a:r>
          </a:p>
          <a:p>
            <a:pPr algn="just">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Combining both models improved accuracy and interpretability.</a:t>
            </a:r>
          </a:p>
          <a:p>
            <a:pPr algn="just">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Hybrid approach predicted congestion </a:t>
            </a:r>
            <a:r>
              <a:rPr lang="en-US" sz="1600" i="1">
                <a:latin typeface="Times New Roman" panose="02020603050405020304" pitchFamily="18" charset="0"/>
                <a:cs typeface="Times New Roman" panose="02020603050405020304" pitchFamily="18" charset="0"/>
              </a:rPr>
              <a:t>and</a:t>
            </a:r>
            <a:r>
              <a:rPr lang="en-US" sz="1600">
                <a:latin typeface="Times New Roman" panose="02020603050405020304" pitchFamily="18" charset="0"/>
                <a:cs typeface="Times New Roman" panose="02020603050405020304" pitchFamily="18" charset="0"/>
              </a:rPr>
              <a:t> explained traffic behavior simultaneously.</a:t>
            </a:r>
          </a:p>
          <a:p>
            <a:pPr algn="just">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Results showed higher stability compared to individual models.</a:t>
            </a:r>
          </a:p>
          <a:p>
            <a:endParaRPr lang="en-US" sz="1600" b="1">
              <a:latin typeface="Times New Roman" panose="02020603050405020304" pitchFamily="18" charset="0"/>
              <a:cs typeface="Times New Roman" panose="02020603050405020304" pitchFamily="18" charset="0"/>
            </a:endParaRPr>
          </a:p>
          <a:p>
            <a:pPr marL="342900" indent="-342900">
              <a:buFont typeface="+mj-lt"/>
              <a:buAutoNum type="arabicPeriod" startAt="4"/>
            </a:pPr>
            <a:r>
              <a:rPr lang="en-US" sz="1600" b="1">
                <a:latin typeface="Times New Roman" panose="02020603050405020304" pitchFamily="18" charset="0"/>
                <a:cs typeface="Times New Roman" panose="02020603050405020304" pitchFamily="18" charset="0"/>
              </a:rPr>
              <a:t>Dashboard Insights</a:t>
            </a:r>
          </a:p>
          <a:p>
            <a:pPr marL="285750" indent="-285750">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Streamlit dashboard visualized predictions, clusters, and PCA plots.</a:t>
            </a:r>
          </a:p>
          <a:p>
            <a:pPr marL="285750" indent="-285750">
              <a:lnSpc>
                <a:spcPct val="15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Graphs clearly showed model performance trends and cluster grouping.</a:t>
            </a:r>
          </a:p>
          <a:p>
            <a:pPr algn="just">
              <a:lnSpc>
                <a:spcPct val="150000"/>
              </a:lnSpc>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F800EA70-15A8-8D0C-A5B9-F15D66DF8639}"/>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02060"/>
              </a:solidFill>
            </a:endParaRPr>
          </a:p>
        </p:txBody>
      </p:sp>
      <p:sp>
        <p:nvSpPr>
          <p:cNvPr id="7" name="Rectangle 6">
            <a:extLst>
              <a:ext uri="{FF2B5EF4-FFF2-40B4-BE49-F238E27FC236}">
                <a16:creationId xmlns:a16="http://schemas.microsoft.com/office/drawing/2014/main" id="{0064E7E5-DB6E-4ADA-C880-D2CDC9FBFE88}"/>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pic>
        <p:nvPicPr>
          <p:cNvPr id="10" name="Picture 9">
            <a:extLst>
              <a:ext uri="{FF2B5EF4-FFF2-40B4-BE49-F238E27FC236}">
                <a16:creationId xmlns:a16="http://schemas.microsoft.com/office/drawing/2014/main" id="{480B2866-7313-4FFC-3964-128DF3419B52}"/>
              </a:ext>
            </a:extLst>
          </p:cNvPr>
          <p:cNvPicPr>
            <a:picLocks noChangeAspect="1"/>
          </p:cNvPicPr>
          <p:nvPr/>
        </p:nvPicPr>
        <p:blipFill>
          <a:blip r:embed="rId2"/>
          <a:srcRect b="9072"/>
          <a:stretch>
            <a:fillRect/>
          </a:stretch>
        </p:blipFill>
        <p:spPr>
          <a:xfrm>
            <a:off x="7908053" y="-1"/>
            <a:ext cx="6722345" cy="7784297"/>
          </a:xfrm>
          <a:prstGeom prst="rect">
            <a:avLst/>
          </a:prstGeom>
          <a:ln>
            <a:noFill/>
          </a:ln>
          <a:effectLst>
            <a:softEdge rad="112500"/>
          </a:effectLst>
        </p:spPr>
      </p:pic>
    </p:spTree>
    <p:extLst>
      <p:ext uri="{BB962C8B-B14F-4D97-AF65-F5344CB8AC3E}">
        <p14:creationId xmlns:p14="http://schemas.microsoft.com/office/powerpoint/2010/main" val="206333771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78B6DE-8434-79A3-63D6-92EADDC3224B}"/>
              </a:ext>
            </a:extLst>
          </p:cNvPr>
          <p:cNvSpPr txBox="1"/>
          <p:nvPr/>
        </p:nvSpPr>
        <p:spPr>
          <a:xfrm>
            <a:off x="663191" y="463453"/>
            <a:ext cx="7315200" cy="646331"/>
          </a:xfrm>
          <a:prstGeom prst="rect">
            <a:avLst/>
          </a:prstGeom>
          <a:noFill/>
        </p:spPr>
        <p:txBody>
          <a:bodyPr wrap="square">
            <a:spAutoFit/>
          </a:bodyPr>
          <a:lstStyle/>
          <a:p>
            <a:r>
              <a:rPr lang="en-IN" sz="3600" b="1">
                <a:solidFill>
                  <a:schemeClr val="accent2">
                    <a:lumMod val="50000"/>
                  </a:schemeClr>
                </a:solidFill>
                <a:latin typeface="Times New Roman" panose="02020603050405020304" pitchFamily="18" charset="0"/>
                <a:cs typeface="Times New Roman" panose="02020603050405020304" pitchFamily="18" charset="0"/>
              </a:rPr>
              <a:t>CONCLUSION</a:t>
            </a:r>
            <a:endParaRPr lang="en-IN" sz="360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84AEFFF-1FC9-08D8-5717-C02925197C7A}"/>
              </a:ext>
            </a:extLst>
          </p:cNvPr>
          <p:cNvSpPr txBox="1"/>
          <p:nvPr/>
        </p:nvSpPr>
        <p:spPr>
          <a:xfrm>
            <a:off x="663190" y="1323596"/>
            <a:ext cx="13283921" cy="2957861"/>
          </a:xfrm>
          <a:prstGeom prst="rect">
            <a:avLst/>
          </a:prstGeom>
          <a:noFill/>
        </p:spPr>
        <p:txBody>
          <a:bodyPr wrap="square">
            <a:spAutoFit/>
          </a:bodyPr>
          <a:lstStyle/>
          <a:p>
            <a:pPr algn="just">
              <a:lnSpc>
                <a:spcPct val="150000"/>
              </a:lnSpc>
            </a:pPr>
            <a:r>
              <a:rPr lang="en-US"/>
              <a:t>The hybrid ML based congestion control prediction model for 5G environments effectively combines the strengths of both supervised and unsupervised learning techniques. It achieves high accuracy in predictive behavior and behavioral analysis through Random Forest as the supervising model and uses HDBSCAN for clustering.The consolidative addition of Principal Component Analysis helps in reducing dimensionality and achieving better visual understanding and interpretation for clustering. By utilizing the Streamlit interface, users can able for interactively pick models, feed in test data, and view results transparently and user friendly. The model performs strong outcomes, such as having an R² value of 0.96 using Random Forest and clustering accuracy of ~71% using HDBSCAN.This demonstrates the efficiency and applicability of the hybrid approach in handling traffic patterns within 5G networks environment. </a:t>
            </a:r>
            <a:endParaRPr lang="en-IN"/>
          </a:p>
        </p:txBody>
      </p:sp>
      <p:sp>
        <p:nvSpPr>
          <p:cNvPr id="6" name="Rectangle 5">
            <a:extLst>
              <a:ext uri="{FF2B5EF4-FFF2-40B4-BE49-F238E27FC236}">
                <a16:creationId xmlns:a16="http://schemas.microsoft.com/office/drawing/2014/main" id="{C6658C8C-64C3-F06B-6EA3-F836219CF822}"/>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02060"/>
              </a:solidFill>
            </a:endParaRPr>
          </a:p>
        </p:txBody>
      </p:sp>
      <p:sp>
        <p:nvSpPr>
          <p:cNvPr id="7" name="Rectangle 6">
            <a:extLst>
              <a:ext uri="{FF2B5EF4-FFF2-40B4-BE49-F238E27FC236}">
                <a16:creationId xmlns:a16="http://schemas.microsoft.com/office/drawing/2014/main" id="{E7879A6D-D565-A585-3C0D-22F08DFFC14C}"/>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extLst>
      <p:ext uri="{BB962C8B-B14F-4D97-AF65-F5344CB8AC3E}">
        <p14:creationId xmlns:p14="http://schemas.microsoft.com/office/powerpoint/2010/main" val="404620271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C87F30-AA13-DFF0-8902-C34F8DB613EB}"/>
              </a:ext>
            </a:extLst>
          </p:cNvPr>
          <p:cNvSpPr txBox="1"/>
          <p:nvPr/>
        </p:nvSpPr>
        <p:spPr>
          <a:xfrm>
            <a:off x="472272" y="1456900"/>
            <a:ext cx="12188651" cy="29510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The lightweight mobile app can be created to enable users to view 5G congestion forecasts on the go. It would identical the key characteristics of the existing web dashboard in mobile friendly system. Since this calls for frontend development and app store publishing, its outside of current scope. This idea is perfect for future scalability and real-world use.</a:t>
            </a:r>
          </a:p>
          <a:p>
            <a:pPr marL="342900" indent="-34290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Automated Dataset ExpansionA future enhancement can include automated dataset collection from live network logs.This helps the model learn from new patterns without manual dataset updates.Currently the data is static, but auto-updating datasets would improve long-term accuracy.This is an add-on feature and does not require changing your current algorithm.</a:t>
            </a:r>
          </a:p>
          <a:p>
            <a:pPr marL="342900" indent="-342900">
              <a:lnSpc>
                <a:spcPct val="150000"/>
              </a:lnSpc>
              <a:buFont typeface="+mj-lt"/>
              <a:buAutoNum type="arabicPeriod"/>
            </a:pPr>
            <a:endParaRPr lang="en-IN">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7D6C5A-2CD8-6B03-9313-BB4B34FC129B}"/>
              </a:ext>
            </a:extLst>
          </p:cNvPr>
          <p:cNvSpPr txBox="1"/>
          <p:nvPr/>
        </p:nvSpPr>
        <p:spPr>
          <a:xfrm>
            <a:off x="472272" y="654371"/>
            <a:ext cx="7315200" cy="646331"/>
          </a:xfrm>
          <a:prstGeom prst="rect">
            <a:avLst/>
          </a:prstGeom>
          <a:noFill/>
        </p:spPr>
        <p:txBody>
          <a:bodyPr wrap="square">
            <a:spAutoFit/>
          </a:bodyPr>
          <a:lstStyle/>
          <a:p>
            <a:r>
              <a:rPr lang="en-IN" sz="3600" b="1">
                <a:solidFill>
                  <a:schemeClr val="accent2">
                    <a:lumMod val="50000"/>
                  </a:schemeClr>
                </a:solidFill>
                <a:latin typeface="Times New Roman" panose="02020603050405020304" pitchFamily="18" charset="0"/>
                <a:cs typeface="Times New Roman" panose="02020603050405020304" pitchFamily="18" charset="0"/>
              </a:rPr>
              <a:t>FUTURE SCOPE </a:t>
            </a:r>
            <a:endParaRPr lang="en-IN" sz="360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604DEF01-BB37-9914-7851-665498228E1E}"/>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02060"/>
              </a:solidFill>
            </a:endParaRPr>
          </a:p>
        </p:txBody>
      </p:sp>
      <p:sp>
        <p:nvSpPr>
          <p:cNvPr id="7" name="Rectangle 6">
            <a:extLst>
              <a:ext uri="{FF2B5EF4-FFF2-40B4-BE49-F238E27FC236}">
                <a16:creationId xmlns:a16="http://schemas.microsoft.com/office/drawing/2014/main" id="{16F1F250-615F-C7EC-B1F5-A736A2B9C7B2}"/>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extLst>
      <p:ext uri="{BB962C8B-B14F-4D97-AF65-F5344CB8AC3E}">
        <p14:creationId xmlns:p14="http://schemas.microsoft.com/office/powerpoint/2010/main" val="403180363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58850D-15FE-513F-CD25-34B3AC109259}"/>
              </a:ext>
            </a:extLst>
          </p:cNvPr>
          <p:cNvSpPr txBox="1"/>
          <p:nvPr/>
        </p:nvSpPr>
        <p:spPr>
          <a:xfrm>
            <a:off x="552658" y="1335252"/>
            <a:ext cx="13384405" cy="6690550"/>
          </a:xfrm>
          <a:prstGeom prst="rect">
            <a:avLst/>
          </a:prstGeom>
          <a:noFill/>
        </p:spPr>
        <p:txBody>
          <a:bodyPr wrap="square">
            <a:spAutoFit/>
          </a:bodyPr>
          <a:lstStyle/>
          <a:p>
            <a:pPr>
              <a:lnSpc>
                <a:spcPct val="150000"/>
              </a:lnSpc>
            </a:pPr>
            <a:r>
              <a:rPr lang="en-US" sz="1800" b="1">
                <a:solidFill>
                  <a:srgbClr val="222222"/>
                </a:solidFill>
                <a:latin typeface="Times New Roman" panose="02020603050405020304" pitchFamily="18" charset="0"/>
                <a:cs typeface="Times New Roman" panose="02020603050405020304" pitchFamily="18" charset="0"/>
              </a:rPr>
              <a:t>[1] </a:t>
            </a:r>
            <a:r>
              <a:rPr lang="en-US" sz="1800">
                <a:solidFill>
                  <a:srgbClr val="222222"/>
                </a:solidFill>
                <a:latin typeface="Times New Roman" panose="02020603050405020304" pitchFamily="18" charset="0"/>
                <a:cs typeface="Times New Roman" panose="02020603050405020304" pitchFamily="18" charset="0"/>
              </a:rPr>
              <a:t>Kamel, M. B., Najm, I. A., &amp; Hamoud, A. K. (2024). 5G ConGest: A Hybrid ML Model for Smart Congestion Prediction. </a:t>
            </a:r>
            <a:r>
              <a:rPr lang="en-US" sz="1800" i="1">
                <a:solidFill>
                  <a:srgbClr val="222222"/>
                </a:solidFill>
                <a:latin typeface="Times New Roman" panose="02020603050405020304" pitchFamily="18" charset="0"/>
                <a:cs typeface="Times New Roman" panose="02020603050405020304" pitchFamily="18" charset="0"/>
              </a:rPr>
              <a:t>IEEE Access.</a:t>
            </a:r>
          </a:p>
          <a:p>
            <a:pPr>
              <a:lnSpc>
                <a:spcPct val="150000"/>
              </a:lnSpc>
            </a:pPr>
            <a:r>
              <a:rPr lang="en-US" sz="1800" b="1">
                <a:solidFill>
                  <a:srgbClr val="222222"/>
                </a:solidFill>
                <a:latin typeface="Times New Roman" panose="02020603050405020304" pitchFamily="18" charset="0"/>
                <a:cs typeface="Times New Roman" panose="02020603050405020304" pitchFamily="18" charset="0"/>
              </a:rPr>
              <a:t>[3] </a:t>
            </a:r>
            <a:r>
              <a:rPr lang="en-US" sz="1800">
                <a:solidFill>
                  <a:srgbClr val="222222"/>
                </a:solidFill>
                <a:latin typeface="Times New Roman" panose="02020603050405020304" pitchFamily="18" charset="0"/>
                <a:cs typeface="Times New Roman" panose="02020603050405020304" pitchFamily="18" charset="0"/>
              </a:rPr>
              <a:t>Dangi, R., Lalwani, P., Choudhary, G., You, I., &amp; Pau, G. (2021). Study and investigation on 5G technology: A systematic review. </a:t>
            </a:r>
            <a:r>
              <a:rPr lang="en-US" sz="1800" i="1">
                <a:solidFill>
                  <a:srgbClr val="222222"/>
                </a:solidFill>
                <a:latin typeface="Times New Roman" panose="02020603050405020304" pitchFamily="18" charset="0"/>
                <a:cs typeface="Times New Roman" panose="02020603050405020304" pitchFamily="18" charset="0"/>
              </a:rPr>
              <a:t>Sensors</a:t>
            </a:r>
            <a:r>
              <a:rPr lang="en-US" sz="1800">
                <a:solidFill>
                  <a:srgbClr val="222222"/>
                </a:solidFill>
                <a:latin typeface="Times New Roman" panose="02020603050405020304" pitchFamily="18" charset="0"/>
                <a:cs typeface="Times New Roman" panose="02020603050405020304" pitchFamily="18" charset="0"/>
              </a:rPr>
              <a:t>, </a:t>
            </a:r>
            <a:r>
              <a:rPr lang="en-US" sz="1800" i="1">
                <a:solidFill>
                  <a:srgbClr val="222222"/>
                </a:solidFill>
                <a:latin typeface="Times New Roman" panose="02020603050405020304" pitchFamily="18" charset="0"/>
                <a:cs typeface="Times New Roman" panose="02020603050405020304" pitchFamily="18" charset="0"/>
              </a:rPr>
              <a:t>22</a:t>
            </a:r>
            <a:r>
              <a:rPr lang="en-US" sz="1800">
                <a:solidFill>
                  <a:srgbClr val="222222"/>
                </a:solidFill>
                <a:latin typeface="Times New Roman" panose="02020603050405020304" pitchFamily="18" charset="0"/>
                <a:cs typeface="Times New Roman" panose="02020603050405020304" pitchFamily="18" charset="0"/>
              </a:rPr>
              <a:t>(1), 26.</a:t>
            </a:r>
          </a:p>
          <a:p>
            <a:pPr>
              <a:lnSpc>
                <a:spcPct val="150000"/>
              </a:lnSpc>
            </a:pPr>
            <a:r>
              <a:rPr lang="en-US" sz="1800" b="1">
                <a:solidFill>
                  <a:srgbClr val="222222"/>
                </a:solidFill>
                <a:latin typeface="Times New Roman" panose="02020603050405020304" pitchFamily="18" charset="0"/>
                <a:cs typeface="Times New Roman" panose="02020603050405020304" pitchFamily="18" charset="0"/>
              </a:rPr>
              <a:t>[4] </a:t>
            </a:r>
            <a:r>
              <a:rPr lang="en-US" sz="1800">
                <a:solidFill>
                  <a:srgbClr val="222222"/>
                </a:solidFill>
                <a:latin typeface="Times New Roman" panose="02020603050405020304" pitchFamily="18" charset="0"/>
                <a:cs typeface="Times New Roman" panose="02020603050405020304" pitchFamily="18" charset="0"/>
              </a:rPr>
              <a:t>Al-Falahy, N., &amp; Alani, O. Y. (2017). Technologies for 5G networks: Challenges and opportunities. </a:t>
            </a:r>
            <a:r>
              <a:rPr lang="en-US" sz="1800" i="1">
                <a:solidFill>
                  <a:srgbClr val="222222"/>
                </a:solidFill>
                <a:latin typeface="Times New Roman" panose="02020603050405020304" pitchFamily="18" charset="0"/>
                <a:cs typeface="Times New Roman" panose="02020603050405020304" pitchFamily="18" charset="0"/>
              </a:rPr>
              <a:t>It Professional</a:t>
            </a:r>
            <a:r>
              <a:rPr lang="en-US" sz="1800">
                <a:solidFill>
                  <a:srgbClr val="222222"/>
                </a:solidFill>
                <a:latin typeface="Times New Roman" panose="02020603050405020304" pitchFamily="18" charset="0"/>
                <a:cs typeface="Times New Roman" panose="02020603050405020304" pitchFamily="18" charset="0"/>
              </a:rPr>
              <a:t>, </a:t>
            </a:r>
            <a:r>
              <a:rPr lang="en-US" sz="1800" i="1">
                <a:solidFill>
                  <a:srgbClr val="222222"/>
                </a:solidFill>
                <a:latin typeface="Times New Roman" panose="02020603050405020304" pitchFamily="18" charset="0"/>
                <a:cs typeface="Times New Roman" panose="02020603050405020304" pitchFamily="18" charset="0"/>
              </a:rPr>
              <a:t>19</a:t>
            </a:r>
            <a:r>
              <a:rPr lang="en-US" sz="1800">
                <a:solidFill>
                  <a:srgbClr val="222222"/>
                </a:solidFill>
                <a:latin typeface="Times New Roman" panose="02020603050405020304" pitchFamily="18" charset="0"/>
                <a:cs typeface="Times New Roman" panose="02020603050405020304" pitchFamily="18" charset="0"/>
              </a:rPr>
              <a:t>(1), 12-20.</a:t>
            </a:r>
          </a:p>
          <a:p>
            <a:pPr>
              <a:lnSpc>
                <a:spcPct val="150000"/>
              </a:lnSpc>
            </a:pPr>
            <a:r>
              <a:rPr lang="en-US" sz="1800" b="1">
                <a:solidFill>
                  <a:srgbClr val="222222"/>
                </a:solidFill>
                <a:latin typeface="Times New Roman" panose="02020603050405020304" pitchFamily="18" charset="0"/>
                <a:cs typeface="Times New Roman" panose="02020603050405020304" pitchFamily="18" charset="0"/>
              </a:rPr>
              <a:t>[5] </a:t>
            </a:r>
            <a:r>
              <a:rPr lang="en-US" sz="1800">
                <a:solidFill>
                  <a:srgbClr val="222222"/>
                </a:solidFill>
                <a:latin typeface="Times New Roman" panose="02020603050405020304" pitchFamily="18" charset="0"/>
                <a:cs typeface="Times New Roman" panose="02020603050405020304" pitchFamily="18" charset="0"/>
              </a:rPr>
              <a:t>Lorincz, J., Klarin, Z., &amp; Ožegović, J. (2021). A comprehensive overview of TCP congestion control in 5G networks: Research challenges and future perspectives. </a:t>
            </a:r>
            <a:r>
              <a:rPr lang="en-US" sz="1800" i="1">
                <a:solidFill>
                  <a:srgbClr val="222222"/>
                </a:solidFill>
                <a:latin typeface="Times New Roman" panose="02020603050405020304" pitchFamily="18" charset="0"/>
                <a:cs typeface="Times New Roman" panose="02020603050405020304" pitchFamily="18" charset="0"/>
              </a:rPr>
              <a:t>Sensors</a:t>
            </a:r>
            <a:r>
              <a:rPr lang="en-US" sz="1800">
                <a:solidFill>
                  <a:srgbClr val="222222"/>
                </a:solidFill>
                <a:latin typeface="Times New Roman" panose="02020603050405020304" pitchFamily="18" charset="0"/>
                <a:cs typeface="Times New Roman" panose="02020603050405020304" pitchFamily="18" charset="0"/>
              </a:rPr>
              <a:t>, </a:t>
            </a:r>
            <a:r>
              <a:rPr lang="en-US" sz="1800" i="1">
                <a:solidFill>
                  <a:srgbClr val="222222"/>
                </a:solidFill>
                <a:latin typeface="Times New Roman" panose="02020603050405020304" pitchFamily="18" charset="0"/>
                <a:cs typeface="Times New Roman" panose="02020603050405020304" pitchFamily="18" charset="0"/>
              </a:rPr>
              <a:t>21</a:t>
            </a:r>
            <a:r>
              <a:rPr lang="en-US" sz="1800">
                <a:solidFill>
                  <a:srgbClr val="222222"/>
                </a:solidFill>
                <a:latin typeface="Times New Roman" panose="02020603050405020304" pitchFamily="18" charset="0"/>
                <a:cs typeface="Times New Roman" panose="02020603050405020304" pitchFamily="18" charset="0"/>
              </a:rPr>
              <a:t>(13), 4510.</a:t>
            </a:r>
          </a:p>
          <a:p>
            <a:pPr>
              <a:lnSpc>
                <a:spcPct val="150000"/>
              </a:lnSpc>
            </a:pPr>
            <a:r>
              <a:rPr lang="en-US" sz="1800" b="1">
                <a:solidFill>
                  <a:srgbClr val="222222"/>
                </a:solidFill>
                <a:latin typeface="Times New Roman" panose="02020603050405020304" pitchFamily="18" charset="0"/>
                <a:cs typeface="Times New Roman" panose="02020603050405020304" pitchFamily="18" charset="0"/>
              </a:rPr>
              <a:t>[6] </a:t>
            </a:r>
            <a:r>
              <a:rPr lang="en-US" sz="1800">
                <a:solidFill>
                  <a:srgbClr val="222222"/>
                </a:solidFill>
                <a:latin typeface="Times New Roman" panose="02020603050405020304" pitchFamily="18" charset="0"/>
                <a:cs typeface="Times New Roman" panose="02020603050405020304" pitchFamily="18" charset="0"/>
              </a:rPr>
              <a:t>Hindawi, B., &amp; Abbas, A. S. (2021, April). Congestion control techniques in 5G mm wave networks: A review. In </a:t>
            </a:r>
            <a:r>
              <a:rPr lang="en-US" sz="1800" i="1">
                <a:solidFill>
                  <a:srgbClr val="222222"/>
                </a:solidFill>
                <a:latin typeface="Times New Roman" panose="02020603050405020304" pitchFamily="18" charset="0"/>
                <a:cs typeface="Times New Roman" panose="02020603050405020304" pitchFamily="18" charset="0"/>
              </a:rPr>
              <a:t>2021 1st Babylon International Conference on Information Technology and Science (BICITS)</a:t>
            </a:r>
            <a:r>
              <a:rPr lang="en-US" sz="1800">
                <a:solidFill>
                  <a:srgbClr val="222222"/>
                </a:solidFill>
                <a:latin typeface="Times New Roman" panose="02020603050405020304" pitchFamily="18" charset="0"/>
                <a:cs typeface="Times New Roman" panose="02020603050405020304" pitchFamily="18" charset="0"/>
              </a:rPr>
              <a:t> (pp. 305-310). IEEE.</a:t>
            </a:r>
          </a:p>
          <a:p>
            <a:pPr>
              <a:lnSpc>
                <a:spcPct val="150000"/>
              </a:lnSpc>
            </a:pPr>
            <a:r>
              <a:rPr lang="en-IN" sz="1800" b="1">
                <a:solidFill>
                  <a:srgbClr val="222222"/>
                </a:solidFill>
                <a:latin typeface="Times New Roman" panose="02020603050405020304" pitchFamily="18" charset="0"/>
                <a:cs typeface="Times New Roman" panose="02020603050405020304" pitchFamily="18" charset="0"/>
              </a:rPr>
              <a:t>[7] </a:t>
            </a:r>
            <a:r>
              <a:rPr lang="en-IN" sz="1800">
                <a:solidFill>
                  <a:srgbClr val="222222"/>
                </a:solidFill>
                <a:latin typeface="Times New Roman" panose="02020603050405020304" pitchFamily="18" charset="0"/>
                <a:cs typeface="Times New Roman" panose="02020603050405020304" pitchFamily="18" charset="0"/>
              </a:rPr>
              <a:t>Dandachi, G., De Domenico, A., Hoang, D. T., &amp; Niyato, D. (2019). An artificial intelligence framework for slice deployment and orchestration in 5G networks. </a:t>
            </a:r>
            <a:r>
              <a:rPr lang="en-IN" sz="1800" i="1">
                <a:solidFill>
                  <a:srgbClr val="222222"/>
                </a:solidFill>
                <a:latin typeface="Times New Roman" panose="02020603050405020304" pitchFamily="18" charset="0"/>
                <a:cs typeface="Times New Roman" panose="02020603050405020304" pitchFamily="18" charset="0"/>
              </a:rPr>
              <a:t>IEEE Transactions on Cognitive Communications and Networking</a:t>
            </a:r>
            <a:r>
              <a:rPr lang="en-IN" sz="1800">
                <a:solidFill>
                  <a:srgbClr val="222222"/>
                </a:solidFill>
                <a:latin typeface="Times New Roman" panose="02020603050405020304" pitchFamily="18" charset="0"/>
                <a:cs typeface="Times New Roman" panose="02020603050405020304" pitchFamily="18" charset="0"/>
              </a:rPr>
              <a:t>, </a:t>
            </a:r>
            <a:r>
              <a:rPr lang="en-IN" sz="1800" i="1">
                <a:solidFill>
                  <a:srgbClr val="222222"/>
                </a:solidFill>
                <a:latin typeface="Times New Roman" panose="02020603050405020304" pitchFamily="18" charset="0"/>
                <a:cs typeface="Times New Roman" panose="02020603050405020304" pitchFamily="18" charset="0"/>
              </a:rPr>
              <a:t>6</a:t>
            </a:r>
            <a:r>
              <a:rPr lang="en-IN" sz="1800">
                <a:solidFill>
                  <a:srgbClr val="222222"/>
                </a:solidFill>
                <a:latin typeface="Times New Roman" panose="02020603050405020304" pitchFamily="18" charset="0"/>
                <a:cs typeface="Times New Roman" panose="02020603050405020304" pitchFamily="18" charset="0"/>
              </a:rPr>
              <a:t>(2), 858-871.</a:t>
            </a:r>
          </a:p>
          <a:p>
            <a:pPr>
              <a:lnSpc>
                <a:spcPct val="150000"/>
              </a:lnSpc>
            </a:pPr>
            <a:r>
              <a:rPr lang="en-IN" sz="1800" b="1">
                <a:solidFill>
                  <a:srgbClr val="222222"/>
                </a:solidFill>
                <a:latin typeface="Times New Roman" panose="02020603050405020304" pitchFamily="18" charset="0"/>
                <a:cs typeface="Times New Roman" panose="02020603050405020304" pitchFamily="18" charset="0"/>
              </a:rPr>
              <a:t>[8] </a:t>
            </a:r>
            <a:r>
              <a:rPr lang="en-IN" sz="1800">
                <a:solidFill>
                  <a:srgbClr val="222222"/>
                </a:solidFill>
                <a:latin typeface="Times New Roman" panose="02020603050405020304" pitchFamily="18" charset="0"/>
                <a:cs typeface="Times New Roman" panose="02020603050405020304" pitchFamily="18" charset="0"/>
              </a:rPr>
              <a:t>Urooj, S., Arunachalam, R., Alawad, M. A., Tripathi, K. N., Sukumaran, D., &amp; Ilango, P. (2024). An effective model for network selection and resource allocation in 5G heterogeneous network using hybrid heuristic-assisted multi-objective function. </a:t>
            </a:r>
            <a:r>
              <a:rPr lang="en-IN" sz="1800" i="1">
                <a:solidFill>
                  <a:srgbClr val="222222"/>
                </a:solidFill>
                <a:latin typeface="Times New Roman" panose="02020603050405020304" pitchFamily="18" charset="0"/>
                <a:cs typeface="Times New Roman" panose="02020603050405020304" pitchFamily="18" charset="0"/>
              </a:rPr>
              <a:t>Expert Systems with Applications</a:t>
            </a:r>
            <a:r>
              <a:rPr lang="en-IN" sz="1800">
                <a:solidFill>
                  <a:srgbClr val="222222"/>
                </a:solidFill>
                <a:latin typeface="Times New Roman" panose="02020603050405020304" pitchFamily="18" charset="0"/>
                <a:cs typeface="Times New Roman" panose="02020603050405020304" pitchFamily="18" charset="0"/>
              </a:rPr>
              <a:t>, </a:t>
            </a:r>
            <a:r>
              <a:rPr lang="en-IN" sz="1800" i="1">
                <a:solidFill>
                  <a:srgbClr val="222222"/>
                </a:solidFill>
                <a:latin typeface="Times New Roman" panose="02020603050405020304" pitchFamily="18" charset="0"/>
                <a:cs typeface="Times New Roman" panose="02020603050405020304" pitchFamily="18" charset="0"/>
              </a:rPr>
              <a:t>248</a:t>
            </a:r>
            <a:r>
              <a:rPr lang="en-IN" sz="1800">
                <a:solidFill>
                  <a:srgbClr val="222222"/>
                </a:solidFill>
                <a:latin typeface="Times New Roman" panose="02020603050405020304" pitchFamily="18" charset="0"/>
                <a:cs typeface="Times New Roman" panose="02020603050405020304" pitchFamily="18" charset="0"/>
              </a:rPr>
              <a:t>, 123307.</a:t>
            </a:r>
            <a:endParaRPr lang="en-US" sz="1800">
              <a:solidFill>
                <a:srgbClr val="222222"/>
              </a:solidFill>
              <a:latin typeface="Times New Roman" panose="02020603050405020304" pitchFamily="18" charset="0"/>
              <a:cs typeface="Times New Roman" panose="02020603050405020304" pitchFamily="18" charset="0"/>
            </a:endParaRPr>
          </a:p>
          <a:p>
            <a:pPr>
              <a:lnSpc>
                <a:spcPct val="150000"/>
              </a:lnSpc>
            </a:pPr>
            <a:endParaRPr lang="en-US" sz="1800" i="1">
              <a:solidFill>
                <a:srgbClr val="222222"/>
              </a:solidFill>
              <a:latin typeface="Times New Roman" panose="02020603050405020304" pitchFamily="18" charset="0"/>
              <a:cs typeface="Times New Roman" panose="02020603050405020304" pitchFamily="18" charset="0"/>
            </a:endParaRPr>
          </a:p>
          <a:p>
            <a:pPr>
              <a:lnSpc>
                <a:spcPct val="150000"/>
              </a:lnSpc>
            </a:pPr>
            <a:endParaRPr lang="en-US" sz="1800" i="1">
              <a:solidFill>
                <a:srgbClr val="222222"/>
              </a:solidFill>
              <a:latin typeface="Times New Roman" panose="02020603050405020304" pitchFamily="18" charset="0"/>
              <a:cs typeface="Times New Roman" panose="02020603050405020304" pitchFamily="18" charset="0"/>
            </a:endParaRPr>
          </a:p>
          <a:p>
            <a:pPr>
              <a:lnSpc>
                <a:spcPct val="150000"/>
              </a:lnSpc>
            </a:pPr>
            <a:endParaRPr lang="en-US" sz="1800" i="1">
              <a:solidFill>
                <a:srgbClr val="222222"/>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21EBFD0-5C71-B7B2-17EC-E10C16E0F346}"/>
              </a:ext>
            </a:extLst>
          </p:cNvPr>
          <p:cNvSpPr txBox="1"/>
          <p:nvPr/>
        </p:nvSpPr>
        <p:spPr>
          <a:xfrm>
            <a:off x="552658" y="381027"/>
            <a:ext cx="7060678" cy="742511"/>
          </a:xfrm>
          <a:prstGeom prst="rect">
            <a:avLst/>
          </a:prstGeom>
          <a:noFill/>
        </p:spPr>
        <p:txBody>
          <a:bodyPr wrap="square">
            <a:spAutoFit/>
          </a:bodyPr>
          <a:lstStyle/>
          <a:p>
            <a:pPr algn="just" defTabSz="914400" eaLnBrk="0" fontAlgn="base" hangingPunct="0">
              <a:lnSpc>
                <a:spcPct val="150000"/>
              </a:lnSpc>
              <a:spcBef>
                <a:spcPct val="0"/>
              </a:spcBef>
              <a:spcAft>
                <a:spcPct val="0"/>
              </a:spcAft>
            </a:pPr>
            <a:r>
              <a:rPr lang="en-US" sz="3200" b="1">
                <a:solidFill>
                  <a:schemeClr val="accent2">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REFERENCES</a:t>
            </a:r>
            <a:endParaRPr lang="en-IN" sz="320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E662145C-5612-D8F5-700D-DFD581D21EC1}"/>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02060"/>
              </a:solidFill>
            </a:endParaRPr>
          </a:p>
        </p:txBody>
      </p:sp>
      <p:sp>
        <p:nvSpPr>
          <p:cNvPr id="8" name="Rectangle 7">
            <a:extLst>
              <a:ext uri="{FF2B5EF4-FFF2-40B4-BE49-F238E27FC236}">
                <a16:creationId xmlns:a16="http://schemas.microsoft.com/office/drawing/2014/main" id="{D904FE09-99A5-01EC-56B7-9A747E4DADF6}"/>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extLst>
      <p:ext uri="{BB962C8B-B14F-4D97-AF65-F5344CB8AC3E}">
        <p14:creationId xmlns:p14="http://schemas.microsoft.com/office/powerpoint/2010/main" val="3160926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E3BD7-66DB-2CE0-E3D3-DE5E796B5C71}"/>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4749A46C-BD80-D810-D622-27A57D63D59D}"/>
              </a:ext>
            </a:extLst>
          </p:cNvPr>
          <p:cNvSpPr>
            <a:spLocks noChangeArrowheads="1"/>
          </p:cNvSpPr>
          <p:nvPr/>
        </p:nvSpPr>
        <p:spPr bwMode="auto">
          <a:xfrm>
            <a:off x="658368" y="4943431"/>
            <a:ext cx="12825984" cy="54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algn="just" defTabSz="1097280" eaLnBrk="0" fontAlgn="base" hangingPunct="0">
              <a:lnSpc>
                <a:spcPct val="150000"/>
              </a:lnSpc>
              <a:spcBef>
                <a:spcPct val="0"/>
              </a:spcBef>
              <a:spcAft>
                <a:spcPct val="0"/>
              </a:spcAft>
            </a:pPr>
            <a:endParaRPr lang="en-US" altLang="en-US" sz="2160">
              <a:solidFill>
                <a:schemeClr val="bg1"/>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CD70EEF2-36B7-D641-27F9-CC3F473E61CF}"/>
              </a:ext>
            </a:extLst>
          </p:cNvPr>
          <p:cNvGraphicFramePr>
            <a:graphicFrameLocks noGrp="1"/>
          </p:cNvGraphicFramePr>
          <p:nvPr/>
        </p:nvGraphicFramePr>
        <p:xfrm>
          <a:off x="0" y="7790688"/>
          <a:ext cx="14630400" cy="445008"/>
        </p:xfrm>
        <a:graphic>
          <a:graphicData uri="http://schemas.openxmlformats.org/drawingml/2006/table">
            <a:tbl>
              <a:tblPr>
                <a:tableStyleId>{D03447BB-5D67-496B-8E87-E561075AD55C}</a:tableStyleId>
              </a:tblPr>
              <a:tblGrid>
                <a:gridCol w="3657600">
                  <a:extLst>
                    <a:ext uri="{9D8B030D-6E8A-4147-A177-3AD203B41FA5}">
                      <a16:colId xmlns:a16="http://schemas.microsoft.com/office/drawing/2014/main" val="34120985"/>
                    </a:ext>
                  </a:extLst>
                </a:gridCol>
                <a:gridCol w="3657600">
                  <a:extLst>
                    <a:ext uri="{9D8B030D-6E8A-4147-A177-3AD203B41FA5}">
                      <a16:colId xmlns:a16="http://schemas.microsoft.com/office/drawing/2014/main" val="3839469005"/>
                    </a:ext>
                  </a:extLst>
                </a:gridCol>
                <a:gridCol w="3657600">
                  <a:extLst>
                    <a:ext uri="{9D8B030D-6E8A-4147-A177-3AD203B41FA5}">
                      <a16:colId xmlns:a16="http://schemas.microsoft.com/office/drawing/2014/main" val="787322982"/>
                    </a:ext>
                  </a:extLst>
                </a:gridCol>
                <a:gridCol w="3657600">
                  <a:extLst>
                    <a:ext uri="{9D8B030D-6E8A-4147-A177-3AD203B41FA5}">
                      <a16:colId xmlns:a16="http://schemas.microsoft.com/office/drawing/2014/main" val="2233528725"/>
                    </a:ext>
                  </a:extLst>
                </a:gridCol>
              </a:tblGrid>
              <a:tr h="438912">
                <a:tc>
                  <a:txBody>
                    <a:bodyPr/>
                    <a:lstStyle/>
                    <a:p>
                      <a:endParaRPr lang="en-IN" sz="2200"/>
                    </a:p>
                  </a:txBody>
                  <a:tcPr marL="109728" marR="109728" marT="54864" marB="54864">
                    <a:solidFill>
                      <a:schemeClr val="accent1"/>
                    </a:solidFill>
                  </a:tcPr>
                </a:tc>
                <a:tc>
                  <a:txBody>
                    <a:bodyPr/>
                    <a:lstStyle/>
                    <a:p>
                      <a:endParaRPr lang="en-IN" sz="2200"/>
                    </a:p>
                  </a:txBody>
                  <a:tcPr marL="109728" marR="109728" marT="54864" marB="54864">
                    <a:solidFill>
                      <a:srgbClr val="00B050"/>
                    </a:solidFill>
                  </a:tcPr>
                </a:tc>
                <a:tc>
                  <a:txBody>
                    <a:bodyPr/>
                    <a:lstStyle/>
                    <a:p>
                      <a:endParaRPr lang="en-IN" sz="2200"/>
                    </a:p>
                  </a:txBody>
                  <a:tcPr marL="109728" marR="109728" marT="54864" marB="54864">
                    <a:solidFill>
                      <a:srgbClr val="00B0F0"/>
                    </a:solidFill>
                  </a:tcPr>
                </a:tc>
                <a:tc>
                  <a:txBody>
                    <a:bodyPr/>
                    <a:lstStyle/>
                    <a:p>
                      <a:endParaRPr lang="en-IN" sz="2200"/>
                    </a:p>
                  </a:txBody>
                  <a:tcPr marL="109728" marR="109728" marT="54864" marB="54864">
                    <a:solidFill>
                      <a:srgbClr val="7030A0"/>
                    </a:solidFill>
                  </a:tcPr>
                </a:tc>
                <a:extLst>
                  <a:ext uri="{0D108BD9-81ED-4DB2-BD59-A6C34878D82A}">
                    <a16:rowId xmlns:a16="http://schemas.microsoft.com/office/drawing/2014/main" val="2532692478"/>
                  </a:ext>
                </a:extLst>
              </a:tr>
            </a:tbl>
          </a:graphicData>
        </a:graphic>
      </p:graphicFrame>
      <p:pic>
        <p:nvPicPr>
          <p:cNvPr id="6" name="Picture 5">
            <a:extLst>
              <a:ext uri="{FF2B5EF4-FFF2-40B4-BE49-F238E27FC236}">
                <a16:creationId xmlns:a16="http://schemas.microsoft.com/office/drawing/2014/main" id="{2DE2EBEF-D6CA-820E-C96B-E2474E10EDC9}"/>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469051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48672"/>
            <a:ext cx="4961811" cy="620078"/>
          </a:xfrm>
          <a:prstGeom prst="rect">
            <a:avLst/>
          </a:prstGeom>
          <a:noFill/>
        </p:spPr>
        <p:txBody>
          <a:bodyPr wrap="none" lIns="0" tIns="0" rIns="0" bIns="0" rtlCol="0" anchor="t"/>
          <a:lstStyle/>
          <a:p>
            <a:pPr marL="0" indent="0" algn="l">
              <a:lnSpc>
                <a:spcPts val="4850"/>
              </a:lnSpc>
              <a:buNone/>
            </a:pPr>
            <a:r>
              <a:rPr lang="en-US" sz="3900" b="1">
                <a:solidFill>
                  <a:schemeClr val="accent2">
                    <a:lumMod val="50000"/>
                  </a:schemeClr>
                </a:solidFill>
                <a:latin typeface="Times New Roman" panose="02020603050405020304" pitchFamily="18" charset="0"/>
                <a:ea typeface="Libre Baskerville" pitchFamily="34" charset="-122"/>
                <a:cs typeface="Times New Roman" panose="02020603050405020304" pitchFamily="18" charset="0"/>
              </a:rPr>
              <a:t>ABSTRACT</a:t>
            </a:r>
            <a:endParaRPr lang="en-US" sz="3900" b="1">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Text 1"/>
          <p:cNvSpPr/>
          <p:nvPr/>
        </p:nvSpPr>
        <p:spPr>
          <a:xfrm>
            <a:off x="793790" y="1808430"/>
            <a:ext cx="12439889" cy="5369618"/>
          </a:xfrm>
          <a:prstGeom prst="rect">
            <a:avLst/>
          </a:prstGeom>
          <a:noFill/>
        </p:spPr>
        <p:txBody>
          <a:bodyPr wrap="square" lIns="0" tIns="0" rIns="0" bIns="0" rtlCol="0" anchor="t"/>
          <a:lstStyle/>
          <a:p>
            <a:pPr marL="0" indent="0" algn="just">
              <a:lnSpc>
                <a:spcPct val="150000"/>
              </a:lnSpc>
              <a:buNone/>
            </a:pPr>
            <a:r>
              <a:rPr lang="en-US" sz="2400">
                <a:latin typeface="Times New Roman" panose="02020603050405020304" pitchFamily="18" charset="0"/>
                <a:ea typeface="DM Sans" pitchFamily="34" charset="-122"/>
                <a:cs typeface="Times New Roman" panose="02020603050405020304" pitchFamily="18" charset="0"/>
              </a:rPr>
              <a:t>The rapid growth of 5G networks has resulted in unprecedented data traffic, increasing the likelihood of network congestion. Traditional congestion control mechanisms often fail to handle the dynamic and high-speed nature of 5G environments.There are several congestion control models that have been proposed to control and predict the possible congestion in 5G technology finding the optimal congestion control model is an important yet challenging task. the supervised and unsupervised machine learning approaches to the task of predicting the possible congestion in the 5G environment. It improves the overall Quality of Service (QoS), reduces latency, and optimizes bandwidth utilization, making it an efficient and scalable solution for the demanding requirements of 5G networks.</a:t>
            </a:r>
            <a:endParaRPr lang="en-US" sz="24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32F3329C-AEAD-FDF6-1AE8-A6BACB657440}"/>
                  </a:ext>
                </a:extLst>
              </p14:cNvPr>
              <p14:cNvContentPartPr/>
              <p14:nvPr/>
            </p14:nvContentPartPr>
            <p14:xfrm>
              <a:off x="12920848" y="7747283"/>
              <a:ext cx="1498320" cy="720"/>
            </p14:xfrm>
          </p:contentPart>
        </mc:Choice>
        <mc:Fallback>
          <p:pic>
            <p:nvPicPr>
              <p:cNvPr id="6" name="Ink 5">
                <a:extLst>
                  <a:ext uri="{FF2B5EF4-FFF2-40B4-BE49-F238E27FC236}">
                    <a16:creationId xmlns:a16="http://schemas.microsoft.com/office/drawing/2014/main" id="{32F3329C-AEAD-FDF6-1AE8-A6BACB657440}"/>
                  </a:ext>
                </a:extLst>
              </p:cNvPr>
              <p:cNvPicPr/>
              <p:nvPr/>
            </p:nvPicPr>
            <p:blipFill>
              <a:blip r:embed="rId4"/>
              <a:stretch>
                <a:fillRect/>
              </a:stretch>
            </p:blipFill>
            <p:spPr>
              <a:xfrm>
                <a:off x="12857848" y="7621283"/>
                <a:ext cx="162396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359B1B7D-B468-BE7B-2C04-F5EDB667F7DC}"/>
                  </a:ext>
                </a:extLst>
              </p14:cNvPr>
              <p14:cNvContentPartPr/>
              <p14:nvPr/>
            </p14:nvContentPartPr>
            <p14:xfrm>
              <a:off x="12911847" y="8018363"/>
              <a:ext cx="1648440" cy="720"/>
            </p14:xfrm>
          </p:contentPart>
        </mc:Choice>
        <mc:Fallback>
          <p:pic>
            <p:nvPicPr>
              <p:cNvPr id="9" name="Ink 8">
                <a:extLst>
                  <a:ext uri="{FF2B5EF4-FFF2-40B4-BE49-F238E27FC236}">
                    <a16:creationId xmlns:a16="http://schemas.microsoft.com/office/drawing/2014/main" id="{359B1B7D-B468-BE7B-2C04-F5EDB667F7DC}"/>
                  </a:ext>
                </a:extLst>
              </p:cNvPr>
              <p:cNvPicPr/>
              <p:nvPr/>
            </p:nvPicPr>
            <p:blipFill>
              <a:blip r:embed="rId6"/>
              <a:stretch>
                <a:fillRect/>
              </a:stretch>
            </p:blipFill>
            <p:spPr>
              <a:xfrm>
                <a:off x="12848847" y="7892363"/>
                <a:ext cx="177408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ED36E8B5-F3BF-223F-EBE3-328F5A1D4492}"/>
                  </a:ext>
                </a:extLst>
              </p14:cNvPr>
              <p14:cNvContentPartPr/>
              <p14:nvPr/>
            </p14:nvContentPartPr>
            <p14:xfrm>
              <a:off x="12871527" y="7887683"/>
              <a:ext cx="1568520" cy="720"/>
            </p14:xfrm>
          </p:contentPart>
        </mc:Choice>
        <mc:Fallback>
          <p:pic>
            <p:nvPicPr>
              <p:cNvPr id="11" name="Ink 10">
                <a:extLst>
                  <a:ext uri="{FF2B5EF4-FFF2-40B4-BE49-F238E27FC236}">
                    <a16:creationId xmlns:a16="http://schemas.microsoft.com/office/drawing/2014/main" id="{ED36E8B5-F3BF-223F-EBE3-328F5A1D4492}"/>
                  </a:ext>
                </a:extLst>
              </p:cNvPr>
              <p:cNvPicPr/>
              <p:nvPr/>
            </p:nvPicPr>
            <p:blipFill>
              <a:blip r:embed="rId8"/>
              <a:stretch>
                <a:fillRect/>
              </a:stretch>
            </p:blipFill>
            <p:spPr>
              <a:xfrm>
                <a:off x="12808527" y="7761683"/>
                <a:ext cx="1694160" cy="252000"/>
              </a:xfrm>
              <a:prstGeom prst="rect">
                <a:avLst/>
              </a:prstGeom>
            </p:spPr>
          </p:pic>
        </mc:Fallback>
      </mc:AlternateContent>
      <p:sp>
        <p:nvSpPr>
          <p:cNvPr id="5" name="Rectangle 4">
            <a:extLst>
              <a:ext uri="{FF2B5EF4-FFF2-40B4-BE49-F238E27FC236}">
                <a16:creationId xmlns:a16="http://schemas.microsoft.com/office/drawing/2014/main" id="{341DC260-BEE4-C054-BB3F-210DF7EDC059}"/>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02060"/>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E93D7C9C-F219-A872-64F8-BDB07E2B6920}"/>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3065" y="471887"/>
            <a:ext cx="4961811" cy="620078"/>
          </a:xfrm>
          <a:prstGeom prst="rect">
            <a:avLst/>
          </a:prstGeom>
          <a:noFill/>
        </p:spPr>
        <p:txBody>
          <a:bodyPr wrap="none" lIns="0" tIns="0" rIns="0" bIns="0" rtlCol="0" anchor="t"/>
          <a:lstStyle/>
          <a:p>
            <a:pPr marL="0" indent="0" algn="l">
              <a:lnSpc>
                <a:spcPts val="4850"/>
              </a:lnSpc>
              <a:buNone/>
            </a:pPr>
            <a:r>
              <a:rPr lang="en-US" sz="3900" b="1">
                <a:solidFill>
                  <a:schemeClr val="accent2">
                    <a:lumMod val="50000"/>
                  </a:schemeClr>
                </a:solidFill>
                <a:latin typeface="Times New Roman" panose="02020603050405020304" pitchFamily="18" charset="0"/>
                <a:ea typeface="Libre Baskerville" pitchFamily="34" charset="-122"/>
                <a:cs typeface="Times New Roman" panose="02020603050405020304" pitchFamily="18" charset="0"/>
              </a:rPr>
              <a:t>INTRODUCTION</a:t>
            </a:r>
            <a:endParaRPr lang="en-US" sz="3900" b="1">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4" name="Text 1"/>
          <p:cNvSpPr/>
          <p:nvPr/>
        </p:nvSpPr>
        <p:spPr>
          <a:xfrm>
            <a:off x="793790" y="1302250"/>
            <a:ext cx="7556421" cy="635079"/>
          </a:xfrm>
          <a:prstGeom prst="rect">
            <a:avLst/>
          </a:prstGeom>
          <a:noFill/>
        </p:spPr>
        <p:txBody>
          <a:bodyPr wrap="square" lIns="0" tIns="0" rIns="0" bIns="0" rtlCol="0" anchor="t"/>
          <a:lstStyle/>
          <a:p>
            <a:pPr marL="0" indent="0" algn="l">
              <a:lnSpc>
                <a:spcPct val="150000"/>
              </a:lnSpc>
              <a:buNone/>
            </a:pPr>
            <a:r>
              <a:rPr lang="en-US" sz="1600">
                <a:latin typeface="Times New Roman" panose="02020603050405020304" pitchFamily="18" charset="0"/>
                <a:ea typeface="DM Sans" pitchFamily="34" charset="-122"/>
                <a:cs typeface="Times New Roman" panose="02020603050405020304" pitchFamily="18" charset="0"/>
              </a:rPr>
              <a:t>With the advent of 5G technology, communication networks have witnessed significant improvements in speed, bandwidth, and connectivity</a:t>
            </a:r>
            <a:endParaRPr lang="en-US" sz="1600">
              <a:latin typeface="Times New Roman" panose="02020603050405020304" pitchFamily="18" charset="0"/>
              <a:cs typeface="Times New Roman" panose="02020603050405020304" pitchFamily="18" charset="0"/>
            </a:endParaRPr>
          </a:p>
        </p:txBody>
      </p:sp>
      <p:sp>
        <p:nvSpPr>
          <p:cNvPr id="5" name="Text 2"/>
          <p:cNvSpPr/>
          <p:nvPr/>
        </p:nvSpPr>
        <p:spPr>
          <a:xfrm>
            <a:off x="793790" y="2176887"/>
            <a:ext cx="7556421" cy="635079"/>
          </a:xfrm>
          <a:prstGeom prst="rect">
            <a:avLst/>
          </a:prstGeom>
          <a:noFill/>
        </p:spPr>
        <p:txBody>
          <a:bodyPr wrap="square" lIns="0" tIns="0" rIns="0" bIns="0" rtlCol="0" anchor="t"/>
          <a:lstStyle/>
          <a:p>
            <a:pPr marL="0" indent="0" algn="l">
              <a:lnSpc>
                <a:spcPct val="150000"/>
              </a:lnSpc>
              <a:buNone/>
            </a:pPr>
            <a:r>
              <a:rPr lang="en-US" sz="1600">
                <a:latin typeface="Times New Roman" panose="02020603050405020304" pitchFamily="18" charset="0"/>
                <a:ea typeface="DM Sans" pitchFamily="34" charset="-122"/>
                <a:cs typeface="Times New Roman" panose="02020603050405020304" pitchFamily="18" charset="0"/>
              </a:rPr>
              <a:t>Traditional congestion control methods, which rely on reactive measures, are inadequate for managing the fast-paced and complex nature of 5G networks.</a:t>
            </a:r>
            <a:endParaRPr lang="en-US" sz="1600">
              <a:latin typeface="Times New Roman" panose="02020603050405020304" pitchFamily="18" charset="0"/>
              <a:cs typeface="Times New Roman" panose="02020603050405020304" pitchFamily="18" charset="0"/>
            </a:endParaRPr>
          </a:p>
        </p:txBody>
      </p:sp>
      <p:sp>
        <p:nvSpPr>
          <p:cNvPr id="6" name="Text 3"/>
          <p:cNvSpPr/>
          <p:nvPr/>
        </p:nvSpPr>
        <p:spPr>
          <a:xfrm>
            <a:off x="793787" y="3039795"/>
            <a:ext cx="7556421" cy="635079"/>
          </a:xfrm>
          <a:prstGeom prst="rect">
            <a:avLst/>
          </a:prstGeom>
          <a:noFill/>
        </p:spPr>
        <p:txBody>
          <a:bodyPr wrap="square" lIns="0" tIns="0" rIns="0" bIns="0" rtlCol="0" anchor="t"/>
          <a:lstStyle/>
          <a:p>
            <a:pPr marL="0" indent="0" algn="l">
              <a:lnSpc>
                <a:spcPct val="150000"/>
              </a:lnSpc>
              <a:buNone/>
            </a:pPr>
            <a:r>
              <a:rPr lang="en-US" sz="1600">
                <a:latin typeface="Times New Roman" panose="02020603050405020304" pitchFamily="18" charset="0"/>
                <a:ea typeface="DM Sans" pitchFamily="34" charset="-122"/>
                <a:cs typeface="Times New Roman" panose="02020603050405020304" pitchFamily="18" charset="0"/>
              </a:rPr>
              <a:t>This project presents a predictive congestion control model that combines </a:t>
            </a:r>
            <a:r>
              <a:rPr lang="en-US" sz="1600" b="1">
                <a:latin typeface="Times New Roman" panose="02020603050405020304" pitchFamily="18" charset="0"/>
                <a:ea typeface="DM Sans" pitchFamily="34" charset="-122"/>
                <a:cs typeface="Times New Roman" panose="02020603050405020304" pitchFamily="18" charset="0"/>
              </a:rPr>
              <a:t>Supervised</a:t>
            </a:r>
            <a:r>
              <a:rPr lang="en-US" sz="1600">
                <a:latin typeface="Times New Roman" panose="02020603050405020304" pitchFamily="18" charset="0"/>
                <a:ea typeface="DM Sans" pitchFamily="34" charset="-122"/>
                <a:cs typeface="Times New Roman" panose="02020603050405020304" pitchFamily="18" charset="0"/>
              </a:rPr>
              <a:t> and </a:t>
            </a:r>
            <a:r>
              <a:rPr lang="en-US" sz="1600" b="1">
                <a:latin typeface="Times New Roman" panose="02020603050405020304" pitchFamily="18" charset="0"/>
                <a:ea typeface="DM Sans" pitchFamily="34" charset="-122"/>
                <a:cs typeface="Times New Roman" panose="02020603050405020304" pitchFamily="18" charset="0"/>
              </a:rPr>
              <a:t>Unsupervised </a:t>
            </a:r>
            <a:r>
              <a:rPr lang="en-US" sz="1600">
                <a:latin typeface="Times New Roman" panose="02020603050405020304" pitchFamily="18" charset="0"/>
                <a:ea typeface="DM Sans" pitchFamily="34" charset="-122"/>
                <a:cs typeface="Times New Roman" panose="02020603050405020304" pitchFamily="18" charset="0"/>
              </a:rPr>
              <a:t>machine learning Approach</a:t>
            </a:r>
            <a:endParaRPr lang="en-US" sz="1600">
              <a:latin typeface="Times New Roman" panose="02020603050405020304" pitchFamily="18" charset="0"/>
              <a:cs typeface="Times New Roman" panose="02020603050405020304" pitchFamily="18" charset="0"/>
            </a:endParaRPr>
          </a:p>
        </p:txBody>
      </p:sp>
      <p:sp>
        <p:nvSpPr>
          <p:cNvPr id="7" name="Text 4"/>
          <p:cNvSpPr/>
          <p:nvPr/>
        </p:nvSpPr>
        <p:spPr>
          <a:xfrm>
            <a:off x="793790" y="3974045"/>
            <a:ext cx="7556421" cy="635079"/>
          </a:xfrm>
          <a:prstGeom prst="rect">
            <a:avLst/>
          </a:prstGeom>
          <a:noFill/>
        </p:spPr>
        <p:txBody>
          <a:bodyPr wrap="square" lIns="0" tIns="0" rIns="0" bIns="0" rtlCol="0" anchor="t"/>
          <a:lstStyle/>
          <a:p>
            <a:pPr marL="0" indent="0" algn="l">
              <a:lnSpc>
                <a:spcPct val="150000"/>
              </a:lnSpc>
              <a:buNone/>
            </a:pPr>
            <a:r>
              <a:rPr lang="en-US" sz="1600" b="1">
                <a:latin typeface="Times New Roman" panose="02020603050405020304" pitchFamily="18" charset="0"/>
                <a:ea typeface="DM Sans" pitchFamily="34" charset="-122"/>
                <a:cs typeface="Times New Roman" panose="02020603050405020304" pitchFamily="18" charset="0"/>
              </a:rPr>
              <a:t>1. Supervised Learning:</a:t>
            </a:r>
            <a:r>
              <a:rPr lang="en-US" sz="1600">
                <a:latin typeface="Times New Roman" panose="02020603050405020304" pitchFamily="18" charset="0"/>
                <a:ea typeface="DM Sans" pitchFamily="34" charset="-122"/>
                <a:cs typeface="Times New Roman" panose="02020603050405020304" pitchFamily="18" charset="0"/>
              </a:rPr>
              <a:t> Provides accurate predictions using historical data for congestion patterns</a:t>
            </a:r>
            <a:r>
              <a:rPr lang="en-US" sz="1550">
                <a:latin typeface="Times New Roman" panose="02020603050405020304" pitchFamily="18" charset="0"/>
                <a:ea typeface="DM Sans" pitchFamily="34" charset="-122"/>
                <a:cs typeface="Times New Roman" panose="02020603050405020304" pitchFamily="18" charset="0"/>
              </a:rPr>
              <a:t>.</a:t>
            </a:r>
            <a:endParaRPr lang="en-US" sz="1550">
              <a:latin typeface="Times New Roman" panose="02020603050405020304" pitchFamily="18" charset="0"/>
              <a:cs typeface="Times New Roman" panose="02020603050405020304" pitchFamily="18" charset="0"/>
            </a:endParaRPr>
          </a:p>
        </p:txBody>
      </p:sp>
      <p:sp>
        <p:nvSpPr>
          <p:cNvPr id="8" name="Text 5"/>
          <p:cNvSpPr/>
          <p:nvPr/>
        </p:nvSpPr>
        <p:spPr>
          <a:xfrm>
            <a:off x="793790" y="4777340"/>
            <a:ext cx="7556421" cy="635079"/>
          </a:xfrm>
          <a:prstGeom prst="rect">
            <a:avLst/>
          </a:prstGeom>
          <a:noFill/>
        </p:spPr>
        <p:txBody>
          <a:bodyPr wrap="square" lIns="0" tIns="0" rIns="0" bIns="0" rtlCol="0" anchor="t"/>
          <a:lstStyle/>
          <a:p>
            <a:pPr marL="0" indent="0" algn="l">
              <a:lnSpc>
                <a:spcPct val="150000"/>
              </a:lnSpc>
              <a:buNone/>
            </a:pPr>
            <a:r>
              <a:rPr lang="en-US" sz="1600" b="1">
                <a:latin typeface="Times New Roman" panose="02020603050405020304" pitchFamily="18" charset="0"/>
                <a:ea typeface="DM Sans" pitchFamily="34" charset="-122"/>
                <a:cs typeface="Times New Roman" panose="02020603050405020304" pitchFamily="18" charset="0"/>
              </a:rPr>
              <a:t>2. Unsupervised Learning:</a:t>
            </a:r>
            <a:r>
              <a:rPr lang="en-US" sz="1600">
                <a:latin typeface="Times New Roman" panose="02020603050405020304" pitchFamily="18" charset="0"/>
                <a:ea typeface="DM Sans" pitchFamily="34" charset="-122"/>
                <a:cs typeface="Times New Roman" panose="02020603050405020304" pitchFamily="18" charset="0"/>
              </a:rPr>
              <a:t> Enhances adaptability by detecting new or unexpected traffic patterns in real time</a:t>
            </a:r>
          </a:p>
          <a:p>
            <a:pPr algn="just">
              <a:lnSpc>
                <a:spcPct val="150000"/>
              </a:lnSpc>
            </a:pPr>
            <a:r>
              <a:rPr lang="en-US" sz="1600" b="1">
                <a:latin typeface="Times New Roman" panose="02020603050405020304" pitchFamily="18" charset="0"/>
                <a:ea typeface="DM Sans" pitchFamily="34" charset="-122"/>
                <a:cs typeface="Times New Roman" panose="02020603050405020304" pitchFamily="18" charset="0"/>
              </a:rPr>
              <a:t>3</a:t>
            </a:r>
            <a:r>
              <a:rPr lang="en-US" sz="1600">
                <a:latin typeface="Times New Roman" panose="02020603050405020304" pitchFamily="18" charset="0"/>
                <a:ea typeface="DM Sans" pitchFamily="34" charset="-122"/>
                <a:cs typeface="Times New Roman" panose="02020603050405020304" pitchFamily="18" charset="0"/>
              </a:rPr>
              <a:t>. </a:t>
            </a:r>
            <a:r>
              <a:rPr lang="en-US" sz="1600" b="1">
                <a:latin typeface="Times New Roman" panose="02020603050405020304" pitchFamily="18" charset="0"/>
                <a:ea typeface="DM Sans" pitchFamily="34" charset="-122"/>
                <a:cs typeface="Times New Roman" panose="02020603050405020304" pitchFamily="18" charset="0"/>
              </a:rPr>
              <a:t>Hybrid Model: </a:t>
            </a:r>
            <a:r>
              <a:rPr lang="en-US" sz="1600">
                <a:latin typeface="Times New Roman" panose="02020603050405020304" pitchFamily="18" charset="0"/>
                <a:ea typeface="DM Sans" pitchFamily="34" charset="-122"/>
                <a:cs typeface="Times New Roman" panose="02020603050405020304" pitchFamily="18" charset="0"/>
              </a:rPr>
              <a:t>Achieved by running supervised algorithms in parallel with unsupervised clustering methods allowing both prediction and pattern discovery at the same time.This parallel hybrid approach combines accuracy from supervised learning with adaptability from unsupervised learning, creating a more robust and scalable congestion control system for 5G networks. </a:t>
            </a:r>
            <a:endParaRPr lang="en-US" sz="155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B8C2EFEC-728A-327F-ACFA-5D5CB3F46976}"/>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65249AC-1B92-F5FB-7F61-AEE96DC17281}"/>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FAFC98-8A9B-A37F-E962-79661E566BFA}"/>
              </a:ext>
            </a:extLst>
          </p:cNvPr>
          <p:cNvSpPr txBox="1"/>
          <p:nvPr/>
        </p:nvSpPr>
        <p:spPr>
          <a:xfrm>
            <a:off x="391885" y="1255617"/>
            <a:ext cx="13846629" cy="1981568"/>
          </a:xfrm>
          <a:prstGeom prst="rect">
            <a:avLst/>
          </a:prstGeom>
          <a:noFill/>
        </p:spPr>
        <p:txBody>
          <a:bodyPr wrap="square">
            <a:spAutoFit/>
          </a:bodyPr>
          <a:lstStyle/>
          <a:p>
            <a:endParaRPr lang="en-US"/>
          </a:p>
          <a:p>
            <a:pPr algn="just">
              <a:lnSpc>
                <a:spcPct val="150000"/>
              </a:lnSpc>
            </a:pPr>
            <a:r>
              <a:rPr lang="en-US">
                <a:latin typeface="Times New Roman" panose="02020603050405020304" pitchFamily="18" charset="0"/>
                <a:cs typeface="Times New Roman" panose="02020603050405020304" pitchFamily="18" charset="0"/>
              </a:rPr>
              <a:t>5G networks are congested due to high traffic from numerous connected devices. To solve this Problem we develop an intelligent model capable of predicting and managing congestion. A single machine learning approach is insufficient for handling the large dataset of 5G samples, which are composed using both supervised and unsupervised methods. Therefore, we construct an hybrid model that combines ensemble and clustering algorithms on a parallel framework to effectively address congestion issues</a:t>
            </a:r>
            <a:endParaRPr lang="en-IN">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742A153-33CA-6CFD-984D-63B9C8500E85}"/>
              </a:ext>
            </a:extLst>
          </p:cNvPr>
          <p:cNvSpPr txBox="1"/>
          <p:nvPr/>
        </p:nvSpPr>
        <p:spPr>
          <a:xfrm>
            <a:off x="351692" y="684516"/>
            <a:ext cx="7315200" cy="584775"/>
          </a:xfrm>
          <a:prstGeom prst="rect">
            <a:avLst/>
          </a:prstGeom>
          <a:noFill/>
        </p:spPr>
        <p:txBody>
          <a:bodyPr wrap="square">
            <a:spAutoFit/>
          </a:bodyPr>
          <a:lstStyle/>
          <a:p>
            <a:r>
              <a:rPr lang="en-US" sz="3200" b="1">
                <a:solidFill>
                  <a:schemeClr val="accent2">
                    <a:lumMod val="50000"/>
                  </a:schemeClr>
                </a:solidFill>
                <a:latin typeface="Times New Roman" panose="02020603050405020304" pitchFamily="18" charset="0"/>
                <a:cs typeface="Times New Roman" panose="02020603050405020304" pitchFamily="18" charset="0"/>
              </a:rPr>
              <a:t>PROBLEM STATEMENT </a:t>
            </a:r>
          </a:p>
        </p:txBody>
      </p:sp>
      <p:sp>
        <p:nvSpPr>
          <p:cNvPr id="7" name="Rectangle 6">
            <a:extLst>
              <a:ext uri="{FF2B5EF4-FFF2-40B4-BE49-F238E27FC236}">
                <a16:creationId xmlns:a16="http://schemas.microsoft.com/office/drawing/2014/main" id="{5F6EF4CE-8502-CDED-D5ED-6D9DE2CF24DF}"/>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02060"/>
              </a:solidFill>
            </a:endParaRPr>
          </a:p>
        </p:txBody>
      </p:sp>
      <p:sp>
        <p:nvSpPr>
          <p:cNvPr id="8" name="Rectangle 7">
            <a:extLst>
              <a:ext uri="{FF2B5EF4-FFF2-40B4-BE49-F238E27FC236}">
                <a16:creationId xmlns:a16="http://schemas.microsoft.com/office/drawing/2014/main" id="{EE91E526-2EBE-1010-14FC-55BF74283CF1}"/>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extLst>
      <p:ext uri="{BB962C8B-B14F-4D97-AF65-F5344CB8AC3E}">
        <p14:creationId xmlns:p14="http://schemas.microsoft.com/office/powerpoint/2010/main" val="395124376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2022C8-57BE-DB83-1AA6-3465BD89CFE5}"/>
              </a:ext>
            </a:extLst>
          </p:cNvPr>
          <p:cNvSpPr txBox="1"/>
          <p:nvPr/>
        </p:nvSpPr>
        <p:spPr>
          <a:xfrm>
            <a:off x="478302" y="530022"/>
            <a:ext cx="6096000" cy="584775"/>
          </a:xfrm>
          <a:prstGeom prst="rect">
            <a:avLst/>
          </a:prstGeom>
          <a:noFill/>
        </p:spPr>
        <p:txBody>
          <a:bodyPr wrap="square">
            <a:spAutoFit/>
          </a:bodyPr>
          <a:lstStyle/>
          <a:p>
            <a:r>
              <a:rPr lang="en-IN" sz="3200" b="1">
                <a:solidFill>
                  <a:schemeClr val="accent2">
                    <a:lumMod val="50000"/>
                  </a:schemeClr>
                </a:solidFill>
                <a:latin typeface="Times New Roman" panose="02020603050405020304" pitchFamily="18" charset="0"/>
                <a:cs typeface="Times New Roman" panose="02020603050405020304" pitchFamily="18" charset="0"/>
              </a:rPr>
              <a:t>OBJECTIVES:  </a:t>
            </a:r>
          </a:p>
        </p:txBody>
      </p:sp>
      <p:sp>
        <p:nvSpPr>
          <p:cNvPr id="3" name="Rectangle 3">
            <a:extLst>
              <a:ext uri="{FF2B5EF4-FFF2-40B4-BE49-F238E27FC236}">
                <a16:creationId xmlns:a16="http://schemas.microsoft.com/office/drawing/2014/main" id="{C6DF0C58-F018-6AC7-552D-F1EB9E1FFFF9}"/>
              </a:ext>
            </a:extLst>
          </p:cNvPr>
          <p:cNvSpPr>
            <a:spLocks noChangeArrowheads="1"/>
          </p:cNvSpPr>
          <p:nvPr/>
        </p:nvSpPr>
        <p:spPr bwMode="auto">
          <a:xfrm>
            <a:off x="548640" y="1266235"/>
            <a:ext cx="12303202" cy="6413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tabLst/>
            </a:pPr>
            <a:endParaRPr kumimoji="0" lang="en-IN" altLang="en-US" sz="1800" i="0" u="none" strike="noStrike" cap="none" normalizeH="0" baseline="0">
              <a:ln>
                <a:noFill/>
              </a:ln>
              <a:effectLst/>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b="1">
                <a:latin typeface="Times New Roman" panose="02020603050405020304" pitchFamily="18" charset="0"/>
                <a:cs typeface="Times New Roman" panose="02020603050405020304" pitchFamily="18" charset="0"/>
              </a:rPr>
              <a:t>Parameter Identification: </a:t>
            </a:r>
            <a:r>
              <a:rPr lang="en-US">
                <a:latin typeface="Times New Roman" panose="02020603050405020304" pitchFamily="18" charset="0"/>
                <a:cs typeface="Times New Roman" panose="02020603050405020304" pitchFamily="18" charset="0"/>
              </a:rPr>
              <a:t>Identify the most important features influencing 5G Congestion like Energy, load, transmit power, and base Station ID. </a:t>
            </a:r>
          </a:p>
          <a:p>
            <a:pPr marL="342900" indent="-342900">
              <a:lnSpc>
                <a:spcPct val="150000"/>
              </a:lnSpc>
              <a:buFont typeface="+mj-lt"/>
              <a:buAutoNum type="arabicPeriod"/>
            </a:pPr>
            <a:r>
              <a:rPr lang="en-US" b="1">
                <a:latin typeface="Times New Roman" panose="02020603050405020304" pitchFamily="18" charset="0"/>
                <a:cs typeface="Times New Roman" panose="02020603050405020304" pitchFamily="18" charset="0"/>
              </a:rPr>
              <a:t>Supervised Learning Implementation: </a:t>
            </a:r>
            <a:r>
              <a:rPr lang="en-US">
                <a:latin typeface="Times New Roman" panose="02020603050405020304" pitchFamily="18" charset="0"/>
                <a:cs typeface="Times New Roman" panose="02020603050405020304" pitchFamily="18" charset="0"/>
              </a:rPr>
              <a:t>Implement models Such has Linear Regression, Decision Tree, SVM, and Random Forest also know as Ensemble for Energy consumption prediction.</a:t>
            </a:r>
          </a:p>
          <a:p>
            <a:pPr marL="342900" indent="-342900">
              <a:lnSpc>
                <a:spcPct val="150000"/>
              </a:lnSpc>
              <a:buFont typeface="+mj-lt"/>
              <a:buAutoNum type="arabicPeriod"/>
            </a:pPr>
            <a:r>
              <a:rPr lang="en-US" b="1">
                <a:latin typeface="Times New Roman" panose="02020603050405020304" pitchFamily="18" charset="0"/>
                <a:cs typeface="Times New Roman" panose="02020603050405020304" pitchFamily="18" charset="0"/>
              </a:rPr>
              <a:t>Unsupervised Learning Implementation: </a:t>
            </a:r>
            <a:r>
              <a:rPr lang="en-US">
                <a:latin typeface="Times New Roman" panose="02020603050405020304" pitchFamily="18" charset="0"/>
                <a:cs typeface="Times New Roman" panose="02020603050405020304" pitchFamily="18" charset="0"/>
              </a:rPr>
              <a:t>Implement Clustering methods such as KMeans , HDBSCAN Clustering, DBSCAN Clustering, Hierarchical Clustering for traffic pattern detection.</a:t>
            </a:r>
          </a:p>
          <a:p>
            <a:pPr marL="342900" indent="-342900">
              <a:lnSpc>
                <a:spcPct val="150000"/>
              </a:lnSpc>
              <a:buFont typeface="+mj-lt"/>
              <a:buAutoNum type="arabicPeriod"/>
            </a:pPr>
            <a:r>
              <a:rPr lang="en-US" b="1">
                <a:latin typeface="Times New Roman" panose="02020603050405020304" pitchFamily="18" charset="0"/>
                <a:cs typeface="Times New Roman" panose="02020603050405020304" pitchFamily="18" charset="0"/>
              </a:rPr>
              <a:t>Hybrid Parallel Approach: </a:t>
            </a:r>
            <a:r>
              <a:rPr lang="en-US">
                <a:latin typeface="Times New Roman" panose="02020603050405020304" pitchFamily="18" charset="0"/>
                <a:cs typeface="Times New Roman" panose="02020603050405020304" pitchFamily="18" charset="0"/>
              </a:rPr>
              <a:t>Implement both Supervised and Unsupervised model in a parallel Architecture to enhance analysis and prediction. </a:t>
            </a:r>
          </a:p>
          <a:p>
            <a:pPr marL="342900" indent="-342900">
              <a:lnSpc>
                <a:spcPct val="150000"/>
              </a:lnSpc>
              <a:buFont typeface="+mj-lt"/>
              <a:buAutoNum type="arabicPeriod"/>
            </a:pPr>
            <a:r>
              <a:rPr lang="en-US" b="1">
                <a:latin typeface="Times New Roman" panose="02020603050405020304" pitchFamily="18" charset="0"/>
                <a:cs typeface="Times New Roman" panose="02020603050405020304" pitchFamily="18" charset="0"/>
              </a:rPr>
              <a:t>Visualization and Deployment: </a:t>
            </a:r>
            <a:r>
              <a:rPr lang="en-US">
                <a:latin typeface="Times New Roman" panose="02020603050405020304" pitchFamily="18" charset="0"/>
                <a:cs typeface="Times New Roman" panose="02020603050405020304" pitchFamily="18" charset="0"/>
              </a:rPr>
              <a:t>Create an interactive Dashboard with Python and Steamlit for prediction and result Visualization </a:t>
            </a:r>
            <a:endParaRPr kumimoji="0" lang="en-US" altLang="en-US" sz="1800" b="0" i="0" u="none" strike="noStrike" cap="none" normalizeH="0" baseline="0">
              <a:ln>
                <a:noFill/>
              </a:ln>
              <a:effectLst/>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50000"/>
              </a:lnSpc>
              <a:spcBef>
                <a:spcPct val="0"/>
              </a:spcBef>
              <a:spcAft>
                <a:spcPct val="0"/>
              </a:spcAft>
              <a:buClrTx/>
              <a:buSzTx/>
              <a:tabLst/>
            </a:pPr>
            <a:endParaRPr kumimoji="0" lang="en-IN" altLang="en-US" sz="1800" i="0" u="none" strike="noStrike" cap="none" normalizeH="0" baseline="0">
              <a:ln>
                <a:noFill/>
              </a:ln>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50000"/>
              </a:lnSpc>
              <a:spcBef>
                <a:spcPct val="0"/>
              </a:spcBef>
              <a:spcAft>
                <a:spcPct val="0"/>
              </a:spcAft>
              <a:buClrTx/>
              <a:buSzTx/>
              <a:tabLst/>
            </a:pPr>
            <a:endParaRPr kumimoji="0" lang="en-US" altLang="en-US" sz="1800" i="0" u="none" strike="noStrike" cap="none" normalizeH="0" baseline="0">
              <a:ln>
                <a:noFill/>
              </a:ln>
              <a:effectLst/>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4F20B3E7-6606-F884-A58E-EBC1391B53D0}"/>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02060"/>
              </a:solidFill>
            </a:endParaRPr>
          </a:p>
        </p:txBody>
      </p:sp>
      <p:sp>
        <p:nvSpPr>
          <p:cNvPr id="6" name="Rectangle 5">
            <a:extLst>
              <a:ext uri="{FF2B5EF4-FFF2-40B4-BE49-F238E27FC236}">
                <a16:creationId xmlns:a16="http://schemas.microsoft.com/office/drawing/2014/main" id="{0F4D0130-7812-25F2-884F-AB4F802DB3C0}"/>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extLst>
      <p:ext uri="{BB962C8B-B14F-4D97-AF65-F5344CB8AC3E}">
        <p14:creationId xmlns:p14="http://schemas.microsoft.com/office/powerpoint/2010/main" val="66638009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79A41849-0A24-CD84-B956-F9F68ADD9FD5}"/>
              </a:ext>
            </a:extLst>
          </p:cNvPr>
          <p:cNvSpPr/>
          <p:nvPr/>
        </p:nvSpPr>
        <p:spPr>
          <a:xfrm>
            <a:off x="592823" y="506383"/>
            <a:ext cx="4961811" cy="620078"/>
          </a:xfrm>
          <a:prstGeom prst="rect">
            <a:avLst/>
          </a:prstGeom>
          <a:noFill/>
        </p:spPr>
        <p:txBody>
          <a:bodyPr wrap="none" lIns="0" tIns="0" rIns="0" bIns="0" rtlCol="0" anchor="t"/>
          <a:lstStyle/>
          <a:p>
            <a:pPr>
              <a:lnSpc>
                <a:spcPts val="4850"/>
              </a:lnSpc>
            </a:pPr>
            <a:r>
              <a:rPr lang="en-IN" sz="4000" b="1">
                <a:solidFill>
                  <a:schemeClr val="accent4">
                    <a:lumMod val="50000"/>
                  </a:schemeClr>
                </a:solidFill>
                <a:latin typeface="Times New Roman" panose="02020603050405020304" pitchFamily="18" charset="0"/>
                <a:cs typeface="Times New Roman" panose="02020603050405020304" pitchFamily="18" charset="0"/>
              </a:rPr>
              <a:t>DATASET</a:t>
            </a:r>
            <a:r>
              <a:rPr lang="en-IN" sz="4000">
                <a:solidFill>
                  <a:schemeClr val="accent4">
                    <a:lumMod val="50000"/>
                  </a:schemeClr>
                </a:solidFill>
                <a:latin typeface="Times New Roman" panose="02020603050405020304" pitchFamily="18" charset="0"/>
                <a:cs typeface="Times New Roman" panose="02020603050405020304" pitchFamily="18" charset="0"/>
              </a:rPr>
              <a:t> </a:t>
            </a:r>
            <a:r>
              <a:rPr lang="en-IN" sz="4000" b="1">
                <a:solidFill>
                  <a:schemeClr val="accent4">
                    <a:lumMod val="50000"/>
                  </a:schemeClr>
                </a:solidFill>
                <a:latin typeface="Times New Roman" panose="02020603050405020304" pitchFamily="18" charset="0"/>
                <a:cs typeface="Times New Roman" panose="02020603050405020304" pitchFamily="18" charset="0"/>
              </a:rPr>
              <a:t>STATISTICS</a:t>
            </a:r>
            <a:endParaRPr lang="en-US" sz="3900" b="1">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80999DF-BC4C-1A21-37FD-3896C6C1281A}"/>
              </a:ext>
            </a:extLst>
          </p:cNvPr>
          <p:cNvSpPr txBox="1"/>
          <p:nvPr/>
        </p:nvSpPr>
        <p:spPr>
          <a:xfrm>
            <a:off x="504930" y="1347708"/>
            <a:ext cx="7320224" cy="646331"/>
          </a:xfrm>
          <a:prstGeom prst="rect">
            <a:avLst/>
          </a:prstGeom>
          <a:noFill/>
        </p:spPr>
        <p:txBody>
          <a:bodyPr wrap="square">
            <a:spAutoFit/>
          </a:bodyPr>
          <a:lstStyle/>
          <a:p>
            <a:r>
              <a:rPr lang="en-IN" b="1">
                <a:latin typeface="Times New Roman" panose="02020603050405020304" pitchFamily="18" charset="0"/>
                <a:cs typeface="Times New Roman" panose="02020603050405020304" pitchFamily="18" charset="0"/>
              </a:rPr>
              <a:t>Source</a:t>
            </a:r>
            <a:r>
              <a:rPr lang="en-IN">
                <a:latin typeface="Times New Roman" panose="02020603050405020304" pitchFamily="18" charset="0"/>
                <a:cs typeface="Times New Roman" panose="02020603050405020304" pitchFamily="18" charset="0"/>
              </a:rPr>
              <a:t> - Kaggle</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92629 total samples taken both under supervised and unsupervised</a:t>
            </a:r>
            <a:endParaRPr lang="en-IN">
              <a:latin typeface="Times New Roman" panose="02020603050405020304" pitchFamily="18"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FC9DE783-95AA-8671-D2EA-D5D9B5F08C83}"/>
              </a:ext>
            </a:extLst>
          </p:cNvPr>
          <p:cNvGraphicFramePr>
            <a:graphicFrameLocks noGrp="1"/>
          </p:cNvGraphicFramePr>
          <p:nvPr>
            <p:extLst>
              <p:ext uri="{D42A27DB-BD31-4B8C-83A1-F6EECF244321}">
                <p14:modId xmlns:p14="http://schemas.microsoft.com/office/powerpoint/2010/main" val="1737093455"/>
              </p:ext>
            </p:extLst>
          </p:nvPr>
        </p:nvGraphicFramePr>
        <p:xfrm>
          <a:off x="918657" y="2201929"/>
          <a:ext cx="5803690" cy="3115548"/>
        </p:xfrm>
        <a:graphic>
          <a:graphicData uri="http://schemas.openxmlformats.org/drawingml/2006/table">
            <a:tbl>
              <a:tblPr firstRow="1" bandRow="1">
                <a:tableStyleId>{8799B23B-EC83-4686-B30A-512413B5E67A}</a:tableStyleId>
              </a:tblPr>
              <a:tblGrid>
                <a:gridCol w="2901845">
                  <a:extLst>
                    <a:ext uri="{9D8B030D-6E8A-4147-A177-3AD203B41FA5}">
                      <a16:colId xmlns:a16="http://schemas.microsoft.com/office/drawing/2014/main" val="2413158362"/>
                    </a:ext>
                  </a:extLst>
                </a:gridCol>
                <a:gridCol w="2901845">
                  <a:extLst>
                    <a:ext uri="{9D8B030D-6E8A-4147-A177-3AD203B41FA5}">
                      <a16:colId xmlns:a16="http://schemas.microsoft.com/office/drawing/2014/main" val="571366258"/>
                    </a:ext>
                  </a:extLst>
                </a:gridCol>
              </a:tblGrid>
              <a:tr h="519258">
                <a:tc>
                  <a:txBody>
                    <a:bodyPr/>
                    <a:lstStyle/>
                    <a:p>
                      <a:r>
                        <a:rPr lang="en-IN" b="0"/>
                        <a:t>Number of variables</a:t>
                      </a:r>
                    </a:p>
                  </a:txBody>
                  <a:tcPr/>
                </a:tc>
                <a:tc>
                  <a:txBody>
                    <a:bodyPr/>
                    <a:lstStyle/>
                    <a:p>
                      <a:r>
                        <a:rPr lang="en-IN" b="0"/>
                        <a:t>9</a:t>
                      </a:r>
                    </a:p>
                  </a:txBody>
                  <a:tcPr/>
                </a:tc>
                <a:extLst>
                  <a:ext uri="{0D108BD9-81ED-4DB2-BD59-A6C34878D82A}">
                    <a16:rowId xmlns:a16="http://schemas.microsoft.com/office/drawing/2014/main" val="2869007739"/>
                  </a:ext>
                </a:extLst>
              </a:tr>
              <a:tr h="519258">
                <a:tc>
                  <a:txBody>
                    <a:bodyPr/>
                    <a:lstStyle/>
                    <a:p>
                      <a:r>
                        <a:rPr lang="en-IN"/>
                        <a:t>Number of observation</a:t>
                      </a:r>
                    </a:p>
                  </a:txBody>
                  <a:tcPr/>
                </a:tc>
                <a:tc>
                  <a:txBody>
                    <a:bodyPr/>
                    <a:lstStyle/>
                    <a:p>
                      <a:r>
                        <a:rPr lang="en-IN"/>
                        <a:t>92629 </a:t>
                      </a:r>
                    </a:p>
                  </a:txBody>
                  <a:tcPr/>
                </a:tc>
                <a:extLst>
                  <a:ext uri="{0D108BD9-81ED-4DB2-BD59-A6C34878D82A}">
                    <a16:rowId xmlns:a16="http://schemas.microsoft.com/office/drawing/2014/main" val="3542207638"/>
                  </a:ext>
                </a:extLst>
              </a:tr>
              <a:tr h="519258">
                <a:tc>
                  <a:txBody>
                    <a:bodyPr/>
                    <a:lstStyle/>
                    <a:p>
                      <a:r>
                        <a:rPr lang="en-IN"/>
                        <a:t>Missing cells </a:t>
                      </a:r>
                    </a:p>
                  </a:txBody>
                  <a:tcPr/>
                </a:tc>
                <a:tc>
                  <a:txBody>
                    <a:bodyPr/>
                    <a:lstStyle/>
                    <a:p>
                      <a:r>
                        <a:rPr lang="en-IN"/>
                        <a:t>0</a:t>
                      </a:r>
                    </a:p>
                  </a:txBody>
                  <a:tcPr/>
                </a:tc>
                <a:extLst>
                  <a:ext uri="{0D108BD9-81ED-4DB2-BD59-A6C34878D82A}">
                    <a16:rowId xmlns:a16="http://schemas.microsoft.com/office/drawing/2014/main" val="2411738303"/>
                  </a:ext>
                </a:extLst>
              </a:tr>
              <a:tr h="519258">
                <a:tc>
                  <a:txBody>
                    <a:bodyPr/>
                    <a:lstStyle/>
                    <a:p>
                      <a:r>
                        <a:rPr lang="en-IN"/>
                        <a:t>Missing cells (%) </a:t>
                      </a:r>
                    </a:p>
                  </a:txBody>
                  <a:tcPr/>
                </a:tc>
                <a:tc>
                  <a:txBody>
                    <a:bodyPr/>
                    <a:lstStyle/>
                    <a:p>
                      <a:r>
                        <a:rPr lang="en-IN"/>
                        <a:t>0.0%</a:t>
                      </a:r>
                    </a:p>
                  </a:txBody>
                  <a:tcPr/>
                </a:tc>
                <a:extLst>
                  <a:ext uri="{0D108BD9-81ED-4DB2-BD59-A6C34878D82A}">
                    <a16:rowId xmlns:a16="http://schemas.microsoft.com/office/drawing/2014/main" val="507744750"/>
                  </a:ext>
                </a:extLst>
              </a:tr>
              <a:tr h="519258">
                <a:tc>
                  <a:txBody>
                    <a:bodyPr/>
                    <a:lstStyle/>
                    <a:p>
                      <a:r>
                        <a:rPr lang="en-IN"/>
                        <a:t>Duplicate rows </a:t>
                      </a:r>
                    </a:p>
                  </a:txBody>
                  <a:tcPr/>
                </a:tc>
                <a:tc>
                  <a:txBody>
                    <a:bodyPr/>
                    <a:lstStyle/>
                    <a:p>
                      <a:r>
                        <a:rPr lang="en-IN"/>
                        <a:t>0</a:t>
                      </a:r>
                    </a:p>
                  </a:txBody>
                  <a:tcPr/>
                </a:tc>
                <a:extLst>
                  <a:ext uri="{0D108BD9-81ED-4DB2-BD59-A6C34878D82A}">
                    <a16:rowId xmlns:a16="http://schemas.microsoft.com/office/drawing/2014/main" val="534827581"/>
                  </a:ext>
                </a:extLst>
              </a:tr>
              <a:tr h="519258">
                <a:tc>
                  <a:txBody>
                    <a:bodyPr/>
                    <a:lstStyle/>
                    <a:p>
                      <a:r>
                        <a:rPr lang="en-IN"/>
                        <a:t>Duplicate rows (%)</a:t>
                      </a:r>
                    </a:p>
                  </a:txBody>
                  <a:tcPr/>
                </a:tc>
                <a:tc>
                  <a:txBody>
                    <a:bodyPr/>
                    <a:lstStyle/>
                    <a:p>
                      <a:r>
                        <a:rPr lang="en-IN"/>
                        <a:t>0.0%</a:t>
                      </a:r>
                    </a:p>
                  </a:txBody>
                  <a:tcPr/>
                </a:tc>
                <a:extLst>
                  <a:ext uri="{0D108BD9-81ED-4DB2-BD59-A6C34878D82A}">
                    <a16:rowId xmlns:a16="http://schemas.microsoft.com/office/drawing/2014/main" val="1781261650"/>
                  </a:ext>
                </a:extLst>
              </a:tr>
            </a:tbl>
          </a:graphicData>
        </a:graphic>
      </p:graphicFrame>
      <p:graphicFrame>
        <p:nvGraphicFramePr>
          <p:cNvPr id="13" name="Table 12">
            <a:extLst>
              <a:ext uri="{FF2B5EF4-FFF2-40B4-BE49-F238E27FC236}">
                <a16:creationId xmlns:a16="http://schemas.microsoft.com/office/drawing/2014/main" id="{93CB38C6-B5F2-5E24-A9C9-830DE8B8F3FC}"/>
              </a:ext>
            </a:extLst>
          </p:cNvPr>
          <p:cNvGraphicFramePr>
            <a:graphicFrameLocks noGrp="1"/>
          </p:cNvGraphicFramePr>
          <p:nvPr>
            <p:extLst>
              <p:ext uri="{D42A27DB-BD31-4B8C-83A1-F6EECF244321}">
                <p14:modId xmlns:p14="http://schemas.microsoft.com/office/powerpoint/2010/main" val="566464895"/>
              </p:ext>
            </p:extLst>
          </p:nvPr>
        </p:nvGraphicFramePr>
        <p:xfrm>
          <a:off x="918657" y="5317477"/>
          <a:ext cx="5803690" cy="1273406"/>
        </p:xfrm>
        <a:graphic>
          <a:graphicData uri="http://schemas.openxmlformats.org/drawingml/2006/table">
            <a:tbl>
              <a:tblPr firstRow="1" bandRow="1">
                <a:tableStyleId>{0505E3EF-67EA-436B-97B2-0124C06EBD24}</a:tableStyleId>
              </a:tblPr>
              <a:tblGrid>
                <a:gridCol w="2901845">
                  <a:extLst>
                    <a:ext uri="{9D8B030D-6E8A-4147-A177-3AD203B41FA5}">
                      <a16:colId xmlns:a16="http://schemas.microsoft.com/office/drawing/2014/main" val="430429400"/>
                    </a:ext>
                  </a:extLst>
                </a:gridCol>
                <a:gridCol w="2901845">
                  <a:extLst>
                    <a:ext uri="{9D8B030D-6E8A-4147-A177-3AD203B41FA5}">
                      <a16:colId xmlns:a16="http://schemas.microsoft.com/office/drawing/2014/main" val="2801644813"/>
                    </a:ext>
                  </a:extLst>
                </a:gridCol>
              </a:tblGrid>
              <a:tr h="633326">
                <a:tc>
                  <a:txBody>
                    <a:bodyPr/>
                    <a:lstStyle/>
                    <a:p>
                      <a:r>
                        <a:rPr lang="en-IN" b="0"/>
                        <a:t>Total size in memory </a:t>
                      </a:r>
                    </a:p>
                  </a:txBody>
                  <a:tcPr/>
                </a:tc>
                <a:tc>
                  <a:txBody>
                    <a:bodyPr/>
                    <a:lstStyle/>
                    <a:p>
                      <a:r>
                        <a:rPr lang="en-IN" b="0"/>
                        <a:t>5.3 MiB </a:t>
                      </a:r>
                    </a:p>
                  </a:txBody>
                  <a:tcPr/>
                </a:tc>
                <a:extLst>
                  <a:ext uri="{0D108BD9-81ED-4DB2-BD59-A6C34878D82A}">
                    <a16:rowId xmlns:a16="http://schemas.microsoft.com/office/drawing/2014/main" val="1020257693"/>
                  </a:ext>
                </a:extLst>
              </a:tr>
              <a:tr h="633326">
                <a:tc>
                  <a:txBody>
                    <a:bodyPr/>
                    <a:lstStyle/>
                    <a:p>
                      <a:r>
                        <a:rPr lang="en-US"/>
                        <a:t>Average record size in memory </a:t>
                      </a:r>
                      <a:endParaRPr lang="en-IN"/>
                    </a:p>
                  </a:txBody>
                  <a:tcPr/>
                </a:tc>
                <a:tc>
                  <a:txBody>
                    <a:bodyPr/>
                    <a:lstStyle/>
                    <a:p>
                      <a:r>
                        <a:rPr lang="en-IN"/>
                        <a:t>60.0 B</a:t>
                      </a:r>
                    </a:p>
                  </a:txBody>
                  <a:tcPr/>
                </a:tc>
                <a:extLst>
                  <a:ext uri="{0D108BD9-81ED-4DB2-BD59-A6C34878D82A}">
                    <a16:rowId xmlns:a16="http://schemas.microsoft.com/office/drawing/2014/main" val="695383949"/>
                  </a:ext>
                </a:extLst>
              </a:tr>
            </a:tbl>
          </a:graphicData>
        </a:graphic>
      </p:graphicFrame>
      <p:pic>
        <p:nvPicPr>
          <p:cNvPr id="15" name="Picture 14">
            <a:extLst>
              <a:ext uri="{FF2B5EF4-FFF2-40B4-BE49-F238E27FC236}">
                <a16:creationId xmlns:a16="http://schemas.microsoft.com/office/drawing/2014/main" id="{41911742-BD39-DA8F-FC45-3DB7BBE3AD4A}"/>
              </a:ext>
            </a:extLst>
          </p:cNvPr>
          <p:cNvPicPr>
            <a:picLocks noChangeAspect="1"/>
          </p:cNvPicPr>
          <p:nvPr/>
        </p:nvPicPr>
        <p:blipFill>
          <a:blip r:embed="rId2"/>
          <a:stretch>
            <a:fillRect/>
          </a:stretch>
        </p:blipFill>
        <p:spPr>
          <a:xfrm>
            <a:off x="4929089" y="970002"/>
            <a:ext cx="10627431" cy="5579402"/>
          </a:xfrm>
          <a:prstGeom prst="rect">
            <a:avLst/>
          </a:prstGeom>
        </p:spPr>
      </p:pic>
      <p:sp>
        <p:nvSpPr>
          <p:cNvPr id="16" name="Rectangle 15">
            <a:extLst>
              <a:ext uri="{FF2B5EF4-FFF2-40B4-BE49-F238E27FC236}">
                <a16:creationId xmlns:a16="http://schemas.microsoft.com/office/drawing/2014/main" id="{7DDD65FD-0621-F50C-F517-E9E222AE9E04}"/>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02060"/>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248F3572-76BD-3DF5-568C-1B16C44E1C91}"/>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007154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596A26-650F-6106-1591-6077A5B52E1D}"/>
              </a:ext>
            </a:extLst>
          </p:cNvPr>
          <p:cNvSpPr txBox="1"/>
          <p:nvPr/>
        </p:nvSpPr>
        <p:spPr>
          <a:xfrm>
            <a:off x="780836" y="755420"/>
            <a:ext cx="7315200" cy="523220"/>
          </a:xfrm>
          <a:prstGeom prst="rect">
            <a:avLst/>
          </a:prstGeom>
          <a:noFill/>
        </p:spPr>
        <p:txBody>
          <a:bodyPr wrap="square">
            <a:spAutoFit/>
          </a:bodyPr>
          <a:lstStyle/>
          <a:p>
            <a:r>
              <a:rPr lang="en-IN" sz="2800" b="1">
                <a:solidFill>
                  <a:schemeClr val="accent4">
                    <a:lumMod val="50000"/>
                  </a:schemeClr>
                </a:solidFill>
                <a:latin typeface="Times New Roman" panose="02020603050405020304" pitchFamily="18" charset="0"/>
                <a:cs typeface="Times New Roman" panose="02020603050405020304" pitchFamily="18" charset="0"/>
              </a:rPr>
              <a:t>PARAMETERS</a:t>
            </a:r>
            <a:r>
              <a:rPr lang="en-IN" sz="2400" b="1">
                <a:solidFill>
                  <a:schemeClr val="accent4">
                    <a:lumMod val="50000"/>
                  </a:schemeClr>
                </a:solidFill>
                <a:latin typeface="Times New Roman" panose="02020603050405020304" pitchFamily="18" charset="0"/>
                <a:cs typeface="Times New Roman" panose="02020603050405020304" pitchFamily="18" charset="0"/>
              </a:rPr>
              <a:t>:</a:t>
            </a:r>
            <a:endParaRPr lang="en-IN" b="1">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71E6669-E4B5-276B-F9E1-16B4B77D83B1}"/>
              </a:ext>
            </a:extLst>
          </p:cNvPr>
          <p:cNvSpPr txBox="1"/>
          <p:nvPr/>
        </p:nvSpPr>
        <p:spPr>
          <a:xfrm>
            <a:off x="780836" y="1486095"/>
            <a:ext cx="7315200" cy="4619854"/>
          </a:xfrm>
          <a:prstGeom prst="rect">
            <a:avLst/>
          </a:prstGeom>
          <a:noFill/>
        </p:spPr>
        <p:txBody>
          <a:bodyPr wrap="square">
            <a:spAutoFit/>
          </a:bodyPr>
          <a:lstStyle/>
          <a:p>
            <a:pPr marL="342900" indent="-342900">
              <a:lnSpc>
                <a:spcPct val="150000"/>
              </a:lnSpc>
              <a:buFont typeface="+mj-lt"/>
              <a:buAutoNum type="arabicPeriod"/>
            </a:pPr>
            <a:r>
              <a:rPr lang="en-IN">
                <a:latin typeface="Times New Roman" panose="02020603050405020304" pitchFamily="18" charset="0"/>
                <a:cs typeface="Times New Roman" panose="02020603050405020304" pitchFamily="18" charset="0"/>
              </a:rPr>
              <a:t>Base Station : encoded ID, numerical categorical </a:t>
            </a:r>
          </a:p>
          <a:p>
            <a:pPr marL="342900" indent="-342900">
              <a:lnSpc>
                <a:spcPct val="150000"/>
              </a:lnSpc>
              <a:buFont typeface="+mj-lt"/>
              <a:buAutoNum type="arabicPeriod"/>
            </a:pPr>
            <a:r>
              <a:rPr lang="en-IN">
                <a:latin typeface="Times New Roman" panose="02020603050405020304" pitchFamily="18" charset="0"/>
                <a:cs typeface="Times New Roman" panose="02020603050405020304" pitchFamily="18" charset="0"/>
              </a:rPr>
              <a:t>Energy: Target variable in Energy - consumed </a:t>
            </a:r>
          </a:p>
          <a:p>
            <a:pPr marL="342900" indent="-342900">
              <a:lnSpc>
                <a:spcPct val="150000"/>
              </a:lnSpc>
              <a:buFont typeface="+mj-lt"/>
              <a:buAutoNum type="arabicPeriod"/>
            </a:pPr>
            <a:r>
              <a:rPr lang="en-IN">
                <a:latin typeface="Times New Roman" panose="02020603050405020304" pitchFamily="18" charset="0"/>
                <a:cs typeface="Times New Roman" panose="02020603050405020304" pitchFamily="18" charset="0"/>
              </a:rPr>
              <a:t>Load: Network load on the base station </a:t>
            </a:r>
          </a:p>
          <a:p>
            <a:pPr marL="342900" indent="-342900">
              <a:lnSpc>
                <a:spcPct val="150000"/>
              </a:lnSpc>
              <a:buFont typeface="+mj-lt"/>
              <a:buAutoNum type="arabicPeriod"/>
            </a:pPr>
            <a:r>
              <a:rPr lang="en-IN">
                <a:latin typeface="Times New Roman" panose="02020603050405020304" pitchFamily="18" charset="0"/>
                <a:cs typeface="Times New Roman" panose="02020603050405020304" pitchFamily="18" charset="0"/>
              </a:rPr>
              <a:t>ESMODE:Transmission energy saving mode status </a:t>
            </a:r>
          </a:p>
          <a:p>
            <a:pPr marL="342900" indent="-342900">
              <a:lnSpc>
                <a:spcPct val="150000"/>
              </a:lnSpc>
              <a:buFont typeface="+mj-lt"/>
              <a:buAutoNum type="arabicPeriod"/>
            </a:pPr>
            <a:r>
              <a:rPr lang="en-IN">
                <a:latin typeface="Times New Roman" panose="02020603050405020304" pitchFamily="18" charset="0"/>
                <a:cs typeface="Times New Roman" panose="02020603050405020304" pitchFamily="18" charset="0"/>
              </a:rPr>
              <a:t>TXpower: Share the device's power output. </a:t>
            </a:r>
          </a:p>
          <a:p>
            <a:pPr marL="342900" indent="-342900">
              <a:lnSpc>
                <a:spcPct val="150000"/>
              </a:lnSpc>
              <a:buFont typeface="+mj-lt"/>
              <a:buAutoNum type="arabicPeriod"/>
            </a:pPr>
            <a:r>
              <a:rPr lang="en-IN">
                <a:latin typeface="Times New Roman" panose="02020603050405020304" pitchFamily="18" charset="0"/>
                <a:cs typeface="Times New Roman" panose="02020603050405020304" pitchFamily="18" charset="0"/>
              </a:rPr>
              <a:t>Time_in_seconds:Time expressed in seconds converted from a Time column </a:t>
            </a:r>
          </a:p>
          <a:p>
            <a:pPr marL="342900" indent="-342900">
              <a:lnSpc>
                <a:spcPct val="150000"/>
              </a:lnSpc>
              <a:buFont typeface="+mj-lt"/>
              <a:buAutoNum type="arabicPeriod"/>
            </a:pPr>
            <a:r>
              <a:rPr lang="en-US">
                <a:latin typeface="Times New Roman" panose="02020603050405020304" pitchFamily="18" charset="0"/>
                <a:cs typeface="Times New Roman" panose="02020603050405020304" pitchFamily="18" charset="0"/>
              </a:rPr>
              <a:t>Year: Indicates the year when the data record was captured.</a:t>
            </a:r>
          </a:p>
          <a:p>
            <a:pPr marL="342900" indent="-342900">
              <a:lnSpc>
                <a:spcPct val="150000"/>
              </a:lnSpc>
              <a:buFont typeface="+mj-lt"/>
              <a:buAutoNum type="arabicPeriod"/>
            </a:pPr>
            <a:r>
              <a:rPr lang="en-US">
                <a:latin typeface="Times New Roman" panose="02020603050405020304" pitchFamily="18" charset="0"/>
                <a:cs typeface="Times New Roman" panose="02020603050405020304" pitchFamily="18" charset="0"/>
              </a:rPr>
              <a:t>Month: Indicates the month of data collection to identify seasonal/periodic traffic changes.</a:t>
            </a:r>
          </a:p>
          <a:p>
            <a:pPr marL="342900" indent="-342900">
              <a:lnSpc>
                <a:spcPct val="150000"/>
              </a:lnSpc>
              <a:buFont typeface="+mj-lt"/>
              <a:buAutoNum type="arabicPeriod"/>
            </a:pPr>
            <a:r>
              <a:rPr lang="en-US">
                <a:latin typeface="Times New Roman" panose="02020603050405020304" pitchFamily="18" charset="0"/>
                <a:cs typeface="Times New Roman" panose="02020603050405020304" pitchFamily="18" charset="0"/>
              </a:rPr>
              <a:t>Day: Shows the specific day of the month the data entry belongs to.</a:t>
            </a:r>
            <a:endParaRPr lang="en-IN">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0C3C2516-49F3-D9A1-B106-B133AD3A6DC9}"/>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02060"/>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94378C7A-3637-0B4F-CB22-A79F55C995A8}"/>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3358925D-51AC-49CB-B468-FAC0660FF671}"/>
              </a:ext>
            </a:extLst>
          </p:cNvPr>
          <p:cNvPicPr>
            <a:picLocks noChangeAspect="1"/>
          </p:cNvPicPr>
          <p:nvPr/>
        </p:nvPicPr>
        <p:blipFill>
          <a:blip r:embed="rId2"/>
          <a:stretch>
            <a:fillRect/>
          </a:stretch>
        </p:blipFill>
        <p:spPr>
          <a:xfrm>
            <a:off x="7721600" y="-51603"/>
            <a:ext cx="6997700" cy="6997700"/>
          </a:xfrm>
          <a:prstGeom prst="rect">
            <a:avLst/>
          </a:prstGeom>
          <a:ln>
            <a:noFill/>
          </a:ln>
          <a:effectLst>
            <a:softEdge rad="112500"/>
          </a:effectLst>
        </p:spPr>
      </p:pic>
      <p:sp>
        <p:nvSpPr>
          <p:cNvPr id="12" name="TextBox 11">
            <a:extLst>
              <a:ext uri="{FF2B5EF4-FFF2-40B4-BE49-F238E27FC236}">
                <a16:creationId xmlns:a16="http://schemas.microsoft.com/office/drawing/2014/main" id="{BF30051F-C381-707E-5359-6F502EEDE15C}"/>
              </a:ext>
            </a:extLst>
          </p:cNvPr>
          <p:cNvSpPr txBox="1"/>
          <p:nvPr/>
        </p:nvSpPr>
        <p:spPr>
          <a:xfrm>
            <a:off x="10517689" y="6967027"/>
            <a:ext cx="2153283" cy="369332"/>
          </a:xfrm>
          <a:prstGeom prst="rect">
            <a:avLst/>
          </a:prstGeom>
          <a:noFill/>
        </p:spPr>
        <p:txBody>
          <a:bodyPr wrap="square">
            <a:spAutoFit/>
          </a:bodyPr>
          <a:lstStyle/>
          <a:p>
            <a:r>
              <a:rPr lang="en-US" sz="1800">
                <a:latin typeface="Times New Roman" panose="02020603050405020304" pitchFamily="18" charset="0"/>
                <a:cs typeface="Times New Roman" panose="02020603050405020304" pitchFamily="18" charset="0"/>
              </a:rPr>
              <a:t>Fig. 1 - Parameters</a:t>
            </a:r>
            <a:endParaRPr lang="en-IN"/>
          </a:p>
        </p:txBody>
      </p:sp>
    </p:spTree>
    <p:extLst>
      <p:ext uri="{BB962C8B-B14F-4D97-AF65-F5344CB8AC3E}">
        <p14:creationId xmlns:p14="http://schemas.microsoft.com/office/powerpoint/2010/main" val="299467054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0669" y="406479"/>
            <a:ext cx="3924657" cy="461486"/>
          </a:xfrm>
          <a:prstGeom prst="rect">
            <a:avLst/>
          </a:prstGeom>
          <a:noFill/>
        </p:spPr>
        <p:txBody>
          <a:bodyPr wrap="none" lIns="0" tIns="0" rIns="0" bIns="0" rtlCol="0" anchor="t"/>
          <a:lstStyle/>
          <a:p>
            <a:pPr marL="0" indent="0" algn="l">
              <a:lnSpc>
                <a:spcPts val="3600"/>
              </a:lnSpc>
              <a:buNone/>
            </a:pPr>
            <a:r>
              <a:rPr lang="en-US" sz="2900" b="1">
                <a:solidFill>
                  <a:schemeClr val="accent2">
                    <a:lumMod val="50000"/>
                  </a:schemeClr>
                </a:solidFill>
                <a:latin typeface="Times New Roman" panose="02020603050405020304" pitchFamily="18" charset="0"/>
                <a:ea typeface="Libre Baskerville" pitchFamily="34" charset="-122"/>
                <a:cs typeface="Times New Roman" panose="02020603050405020304" pitchFamily="18" charset="0"/>
              </a:rPr>
              <a:t>SUPERVISED LEARNING:</a:t>
            </a:r>
            <a:endParaRPr lang="en-US" sz="2900" b="1">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Text 1"/>
          <p:cNvSpPr/>
          <p:nvPr/>
        </p:nvSpPr>
        <p:spPr>
          <a:xfrm>
            <a:off x="590669" y="1163241"/>
            <a:ext cx="13449061" cy="472440"/>
          </a:xfrm>
          <a:prstGeom prst="rect">
            <a:avLst/>
          </a:prstGeom>
          <a:noFill/>
        </p:spPr>
        <p:txBody>
          <a:bodyPr wrap="square" lIns="0" tIns="0" rIns="0" bIns="0" rtlCol="0" anchor="t"/>
          <a:lstStyle/>
          <a:p>
            <a:pPr marL="0" indent="0" algn="l">
              <a:lnSpc>
                <a:spcPts val="1850"/>
              </a:lnSpc>
              <a:buNone/>
            </a:pPr>
            <a:r>
              <a:rPr lang="en-US">
                <a:latin typeface="Times New Roman" panose="02020603050405020304" pitchFamily="18" charset="0"/>
                <a:ea typeface="DM Sans" pitchFamily="34" charset="-122"/>
                <a:cs typeface="Times New Roman" panose="02020603050405020304" pitchFamily="18" charset="0"/>
              </a:rPr>
              <a:t>Supervised learning is a type of machine learning where the model is trained using </a:t>
            </a:r>
            <a:r>
              <a:rPr lang="en-US" b="1">
                <a:latin typeface="Times New Roman" panose="02020603050405020304" pitchFamily="18" charset="0"/>
                <a:ea typeface="DM Sans" pitchFamily="34" charset="-122"/>
                <a:cs typeface="Times New Roman" panose="02020603050405020304" pitchFamily="18" charset="0"/>
              </a:rPr>
              <a:t>labeled data</a:t>
            </a:r>
            <a:r>
              <a:rPr lang="en-US">
                <a:latin typeface="Times New Roman" panose="02020603050405020304" pitchFamily="18" charset="0"/>
                <a:ea typeface="DM Sans" pitchFamily="34" charset="-122"/>
                <a:cs typeface="Times New Roman" panose="02020603050405020304" pitchFamily="18" charset="0"/>
              </a:rPr>
              <a:t>. In this approach, both the input (features) and the corresponding output (labels) are known, allowing the algorithm to learn the mapping between them.</a:t>
            </a:r>
            <a:endParaRPr lang="en-US">
              <a:latin typeface="Times New Roman" panose="02020603050405020304" pitchFamily="18" charset="0"/>
              <a:cs typeface="Times New Roman" panose="02020603050405020304" pitchFamily="18" charset="0"/>
            </a:endParaRPr>
          </a:p>
        </p:txBody>
      </p:sp>
      <p:sp>
        <p:nvSpPr>
          <p:cNvPr id="4" name="Text 2"/>
          <p:cNvSpPr/>
          <p:nvPr/>
        </p:nvSpPr>
        <p:spPr>
          <a:xfrm>
            <a:off x="590669" y="1801773"/>
            <a:ext cx="13449061" cy="236220"/>
          </a:xfrm>
          <a:prstGeom prst="rect">
            <a:avLst/>
          </a:prstGeom>
          <a:noFill/>
        </p:spPr>
        <p:txBody>
          <a:bodyPr wrap="none" lIns="0" tIns="0" rIns="0" bIns="0" rtlCol="0" anchor="t"/>
          <a:lstStyle/>
          <a:p>
            <a:pPr marL="0" indent="0" algn="l">
              <a:lnSpc>
                <a:spcPts val="1850"/>
              </a:lnSpc>
              <a:buNone/>
            </a:pPr>
            <a:r>
              <a:rPr lang="en-US">
                <a:latin typeface="Times New Roman" panose="02020603050405020304" pitchFamily="18" charset="0"/>
                <a:ea typeface="DM Sans" pitchFamily="34" charset="-122"/>
                <a:cs typeface="Times New Roman" panose="02020603050405020304" pitchFamily="18" charset="0"/>
              </a:rPr>
              <a:t>Produces highly accurate predictions for labeled data.</a:t>
            </a:r>
            <a:endParaRPr lang="en-US">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rcRect t="14936"/>
          <a:stretch>
            <a:fillRect/>
          </a:stretch>
        </p:blipFill>
        <p:spPr>
          <a:xfrm>
            <a:off x="3808215" y="2403548"/>
            <a:ext cx="5792986" cy="2775593"/>
          </a:xfrm>
          <a:prstGeom prst="rect">
            <a:avLst/>
          </a:prstGeom>
        </p:spPr>
      </p:pic>
      <p:sp>
        <p:nvSpPr>
          <p:cNvPr id="6" name="Text 3"/>
          <p:cNvSpPr/>
          <p:nvPr/>
        </p:nvSpPr>
        <p:spPr>
          <a:xfrm>
            <a:off x="590669" y="6320790"/>
            <a:ext cx="13449061" cy="236220"/>
          </a:xfrm>
          <a:prstGeom prst="rect">
            <a:avLst/>
          </a:prstGeom>
          <a:noFill/>
        </p:spPr>
        <p:txBody>
          <a:bodyPr wrap="none" lIns="0" tIns="0" rIns="0" bIns="0" rtlCol="0" anchor="t"/>
          <a:lstStyle/>
          <a:p>
            <a:pPr marL="342900" indent="-342900" algn="l">
              <a:lnSpc>
                <a:spcPts val="1850"/>
              </a:lnSpc>
              <a:buSzTx/>
              <a:buChar char="•"/>
            </a:pPr>
            <a:r>
              <a:rPr lang="en-US" sz="1600" b="1">
                <a:latin typeface="Times New Roman" panose="02020603050405020304" pitchFamily="18" charset="0"/>
                <a:ea typeface="DM Sans" pitchFamily="34" charset="-122"/>
                <a:cs typeface="Times New Roman" panose="02020603050405020304" pitchFamily="18" charset="0"/>
              </a:rPr>
              <a:t>Linear Regression:</a:t>
            </a:r>
            <a:r>
              <a:rPr lang="en-US" sz="1600">
                <a:latin typeface="Times New Roman" panose="02020603050405020304" pitchFamily="18" charset="0"/>
                <a:ea typeface="DM Sans" pitchFamily="34" charset="-122"/>
                <a:cs typeface="Times New Roman" panose="02020603050405020304" pitchFamily="18" charset="0"/>
              </a:rPr>
              <a:t> A foundational algorithm for understanding linear relationships.</a:t>
            </a:r>
            <a:endParaRPr lang="en-US" sz="1600">
              <a:latin typeface="Times New Roman" panose="02020603050405020304" pitchFamily="18" charset="0"/>
              <a:cs typeface="Times New Roman" panose="02020603050405020304" pitchFamily="18" charset="0"/>
            </a:endParaRPr>
          </a:p>
        </p:txBody>
      </p:sp>
      <p:sp>
        <p:nvSpPr>
          <p:cNvPr id="7" name="Text 4"/>
          <p:cNvSpPr/>
          <p:nvPr/>
        </p:nvSpPr>
        <p:spPr>
          <a:xfrm>
            <a:off x="590669" y="6608683"/>
            <a:ext cx="13449061" cy="236220"/>
          </a:xfrm>
          <a:prstGeom prst="rect">
            <a:avLst/>
          </a:prstGeom>
          <a:noFill/>
        </p:spPr>
        <p:txBody>
          <a:bodyPr wrap="none" lIns="0" tIns="0" rIns="0" bIns="0" rtlCol="0" anchor="t"/>
          <a:lstStyle/>
          <a:p>
            <a:pPr marL="342900" indent="-342900" algn="l">
              <a:lnSpc>
                <a:spcPts val="1850"/>
              </a:lnSpc>
              <a:buSzTx/>
              <a:buChar char="•"/>
            </a:pPr>
            <a:r>
              <a:rPr lang="en-US" sz="1600" b="1">
                <a:latin typeface="Times New Roman" panose="02020603050405020304" pitchFamily="18" charset="0"/>
                <a:ea typeface="DM Sans" pitchFamily="34" charset="-122"/>
                <a:cs typeface="Times New Roman" panose="02020603050405020304" pitchFamily="18" charset="0"/>
              </a:rPr>
              <a:t>Decision Tree:</a:t>
            </a:r>
            <a:r>
              <a:rPr lang="en-US" sz="1600">
                <a:latin typeface="Times New Roman" panose="02020603050405020304" pitchFamily="18" charset="0"/>
                <a:ea typeface="DM Sans" pitchFamily="34" charset="-122"/>
                <a:cs typeface="Times New Roman" panose="02020603050405020304" pitchFamily="18" charset="0"/>
              </a:rPr>
              <a:t> A powerful model capable of capturing complex, non-linear dependencies.</a:t>
            </a:r>
            <a:endParaRPr lang="en-US" sz="1600">
              <a:latin typeface="Times New Roman" panose="02020603050405020304" pitchFamily="18" charset="0"/>
              <a:cs typeface="Times New Roman" panose="02020603050405020304" pitchFamily="18" charset="0"/>
            </a:endParaRPr>
          </a:p>
        </p:txBody>
      </p:sp>
      <p:sp>
        <p:nvSpPr>
          <p:cNvPr id="8" name="Text 5"/>
          <p:cNvSpPr/>
          <p:nvPr/>
        </p:nvSpPr>
        <p:spPr>
          <a:xfrm>
            <a:off x="590669" y="6896576"/>
            <a:ext cx="13449061" cy="236220"/>
          </a:xfrm>
          <a:prstGeom prst="rect">
            <a:avLst/>
          </a:prstGeom>
          <a:noFill/>
        </p:spPr>
        <p:txBody>
          <a:bodyPr wrap="none" lIns="0" tIns="0" rIns="0" bIns="0" rtlCol="0" anchor="t"/>
          <a:lstStyle/>
          <a:p>
            <a:pPr marL="342900" indent="-342900" algn="l">
              <a:lnSpc>
                <a:spcPts val="1850"/>
              </a:lnSpc>
              <a:buSzTx/>
              <a:buChar char="•"/>
            </a:pPr>
            <a:r>
              <a:rPr lang="en-US" sz="1600" b="1">
                <a:latin typeface="Times New Roman" panose="02020603050405020304" pitchFamily="18" charset="0"/>
                <a:ea typeface="DM Sans" pitchFamily="34" charset="-122"/>
                <a:cs typeface="Times New Roman" panose="02020603050405020304" pitchFamily="18" charset="0"/>
              </a:rPr>
              <a:t>Random Forest:</a:t>
            </a:r>
            <a:r>
              <a:rPr lang="en-US" sz="1600">
                <a:latin typeface="Times New Roman" panose="02020603050405020304" pitchFamily="18" charset="0"/>
                <a:ea typeface="DM Sans" pitchFamily="34" charset="-122"/>
                <a:cs typeface="Times New Roman" panose="02020603050405020304" pitchFamily="18" charset="0"/>
              </a:rPr>
              <a:t> An ensemble method that combines multiple decision trees for enhanced accuracy and robustness.</a:t>
            </a:r>
            <a:endParaRPr lang="en-US" sz="1600">
              <a:latin typeface="Times New Roman" panose="02020603050405020304" pitchFamily="18" charset="0"/>
              <a:cs typeface="Times New Roman" panose="02020603050405020304" pitchFamily="18" charset="0"/>
            </a:endParaRPr>
          </a:p>
        </p:txBody>
      </p:sp>
      <p:sp>
        <p:nvSpPr>
          <p:cNvPr id="9" name="Text 6"/>
          <p:cNvSpPr/>
          <p:nvPr/>
        </p:nvSpPr>
        <p:spPr>
          <a:xfrm>
            <a:off x="590669" y="7184469"/>
            <a:ext cx="13449061" cy="236220"/>
          </a:xfrm>
          <a:prstGeom prst="rect">
            <a:avLst/>
          </a:prstGeom>
          <a:noFill/>
        </p:spPr>
        <p:txBody>
          <a:bodyPr wrap="none" lIns="0" tIns="0" rIns="0" bIns="0" rtlCol="0" anchor="t"/>
          <a:lstStyle/>
          <a:p>
            <a:pPr marL="342900" indent="-342900" algn="l">
              <a:lnSpc>
                <a:spcPts val="1850"/>
              </a:lnSpc>
              <a:buSzTx/>
              <a:buChar char="•"/>
            </a:pPr>
            <a:r>
              <a:rPr lang="en-US" sz="1600" b="1">
                <a:latin typeface="Times New Roman" panose="02020603050405020304" pitchFamily="18" charset="0"/>
                <a:ea typeface="DM Sans" pitchFamily="34" charset="-122"/>
                <a:cs typeface="Times New Roman" panose="02020603050405020304" pitchFamily="18" charset="0"/>
              </a:rPr>
              <a:t>Support Vector Machine (SVM):</a:t>
            </a:r>
            <a:r>
              <a:rPr lang="en-US" sz="1600">
                <a:latin typeface="Times New Roman" panose="02020603050405020304" pitchFamily="18" charset="0"/>
                <a:ea typeface="DM Sans" pitchFamily="34" charset="-122"/>
                <a:cs typeface="Times New Roman" panose="02020603050405020304" pitchFamily="18" charset="0"/>
              </a:rPr>
              <a:t> Effective for classification and regression tasks by finding optimal hyperplanes.</a:t>
            </a:r>
            <a:endParaRPr lang="en-US" sz="1600">
              <a:latin typeface="Times New Roman" panose="02020603050405020304" pitchFamily="18" charset="0"/>
              <a:cs typeface="Times New Roman" panose="02020603050405020304" pitchFamily="18" charset="0"/>
            </a:endParaRPr>
          </a:p>
        </p:txBody>
      </p:sp>
      <p:sp>
        <p:nvSpPr>
          <p:cNvPr id="10" name="Text 7"/>
          <p:cNvSpPr/>
          <p:nvPr/>
        </p:nvSpPr>
        <p:spPr>
          <a:xfrm>
            <a:off x="590669" y="7586782"/>
            <a:ext cx="13449061" cy="236220"/>
          </a:xfrm>
          <a:prstGeom prst="rect">
            <a:avLst/>
          </a:prstGeom>
          <a:noFill/>
        </p:spPr>
        <p:txBody>
          <a:bodyPr wrap="none" lIns="0" tIns="0" rIns="0" bIns="0" rtlCol="0" anchor="t"/>
          <a:lstStyle/>
          <a:p>
            <a:pPr marL="0" indent="0" algn="l">
              <a:lnSpc>
                <a:spcPts val="1850"/>
              </a:lnSpc>
              <a:buNone/>
            </a:pPr>
            <a:endParaRPr lang="en-US" sz="115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D4344EAA-1BC5-CC09-D49B-DDF3958BFD46}"/>
              </a:ext>
            </a:extLst>
          </p:cNvPr>
          <p:cNvSpPr/>
          <p:nvPr/>
        </p:nvSpPr>
        <p:spPr>
          <a:xfrm>
            <a:off x="0" y="7786244"/>
            <a:ext cx="14630400" cy="239558"/>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EB25AC2D-3CCC-0551-0ABC-A2249B544070}"/>
              </a:ext>
            </a:extLst>
          </p:cNvPr>
          <p:cNvSpPr/>
          <p:nvPr/>
        </p:nvSpPr>
        <p:spPr>
          <a:xfrm>
            <a:off x="-1" y="8025802"/>
            <a:ext cx="14630399" cy="204664"/>
          </a:xfrm>
          <a:prstGeom prst="rect">
            <a:avLst/>
          </a:prstGeom>
          <a:solidFill>
            <a:srgbClr val="F05314"/>
          </a:solidFill>
          <a:ln>
            <a:solidFill>
              <a:srgbClr val="F05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3A823E9D-A7FD-FA07-F3E5-CC511A038969}"/>
              </a:ext>
            </a:extLst>
          </p:cNvPr>
          <p:cNvSpPr txBox="1"/>
          <p:nvPr/>
        </p:nvSpPr>
        <p:spPr>
          <a:xfrm>
            <a:off x="5559250" y="5387290"/>
            <a:ext cx="7320224" cy="307777"/>
          </a:xfrm>
          <a:prstGeom prst="rect">
            <a:avLst/>
          </a:prstGeom>
          <a:noFill/>
        </p:spPr>
        <p:txBody>
          <a:bodyPr wrap="square">
            <a:spAutoFit/>
          </a:bodyPr>
          <a:lstStyle/>
          <a:p>
            <a:r>
              <a:rPr lang="en-US" sz="1400" b="1">
                <a:latin typeface="Times New Roman" panose="02020603050405020304" pitchFamily="18" charset="0"/>
                <a:cs typeface="Times New Roman" panose="02020603050405020304" pitchFamily="18" charset="0"/>
              </a:rPr>
              <a:t>Fig. 2 – Supervised Learning </a:t>
            </a:r>
            <a:endParaRPr lang="en-IN" sz="1400" b="1"/>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2648</TotalTime>
  <Words>3523</Words>
  <Application>Microsoft Office PowerPoint</Application>
  <PresentationFormat>Custom</PresentationFormat>
  <Paragraphs>316</Paragraphs>
  <Slides>28</Slides>
  <Notes>15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28</vt:i4>
      </vt:variant>
    </vt:vector>
  </HeadingPairs>
  <TitlesOfParts>
    <vt:vector size="33" baseType="lpstr">
      <vt:lpstr>Segoe UI</vt:lpstr>
      <vt:lpstr>Arial</vt:lpstr>
      <vt:lpstr>Times New Roman</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 N K I T H</dc:creator>
  <cp:lastModifiedBy>ankit n</cp:lastModifiedBy>
  <cp:revision>27</cp:revision>
  <dcterms:created xsi:type="dcterms:W3CDTF">2025-11-18T03:03:36Z</dcterms:created>
  <dcterms:modified xsi:type="dcterms:W3CDTF">2025-11-20T08:36:09Z</dcterms:modified>
</cp:coreProperties>
</file>